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1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8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88758" y="1025979"/>
            <a:ext cx="4032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600" dirty="0" smtClean="0">
                <a:solidFill>
                  <a:schemeClr val="bg1"/>
                </a:solidFill>
              </a:rPr>
              <a:t>The Workplace Literacy Project </a:t>
            </a:r>
          </a:p>
          <a:p>
            <a:pPr algn="l">
              <a:lnSpc>
                <a:spcPct val="100000"/>
              </a:lnSpc>
            </a:pPr>
            <a:r>
              <a:rPr lang="en-AU" altLang="en-US" sz="2000" b="1" dirty="0" smtClean="0">
                <a:solidFill>
                  <a:schemeClr val="bg1"/>
                </a:solidFill>
              </a:rPr>
              <a:t>Making a literacy friendly workplace</a:t>
            </a:r>
            <a:endParaRPr lang="en-AU" sz="3200" b="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88758" y="1821812"/>
            <a:ext cx="41099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AU" altLang="en-US" sz="3600" b="1" dirty="0" smtClean="0">
                <a:solidFill>
                  <a:schemeClr val="bg1"/>
                </a:solidFill>
              </a:rPr>
              <a:t>TRAIN THE</a:t>
            </a:r>
            <a:r>
              <a:rPr lang="en-AU" altLang="en-US" sz="3600" b="1" baseline="0" dirty="0" smtClean="0">
                <a:solidFill>
                  <a:schemeClr val="bg1"/>
                </a:solidFill>
              </a:rPr>
              <a:t> TRAINER</a:t>
            </a:r>
            <a:endParaRPr lang="en-AU" sz="3600" b="1" dirty="0" smtClean="0">
              <a:solidFill>
                <a:schemeClr val="bg1"/>
              </a:solidFill>
            </a:endParaRPr>
          </a:p>
          <a:p>
            <a:pPr algn="l"/>
            <a:r>
              <a:rPr lang="en-AU" sz="2400" b="0" dirty="0" smtClean="0">
                <a:solidFill>
                  <a:schemeClr val="bg1"/>
                </a:solidFill>
              </a:rPr>
              <a:t>Workshop</a:t>
            </a:r>
            <a:r>
              <a:rPr lang="en-AU" sz="2400" b="0" baseline="0" dirty="0" smtClean="0">
                <a:solidFill>
                  <a:schemeClr val="bg1"/>
                </a:solidFill>
              </a:rPr>
              <a:t> 1</a:t>
            </a:r>
            <a:endParaRPr lang="en-AU" sz="2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18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C2FD-AB4A-4D31-AC51-2692A873910E}" type="datetimeFigureOut">
              <a:rPr lang="en-AU" smtClean="0"/>
              <a:t>19/06/2018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9CD1-3BF9-46B8-BA25-52F1CA62EE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159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C2FD-AB4A-4D31-AC51-2692A873910E}" type="datetimeFigureOut">
              <a:rPr lang="en-AU" smtClean="0"/>
              <a:t>19/06/2018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9CD1-3BF9-46B8-BA25-52F1CA62EE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6203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15383"/>
            <a:ext cx="78867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75882"/>
            <a:ext cx="78867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620126" y="82704"/>
            <a:ext cx="4292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600" dirty="0" smtClean="0">
                <a:solidFill>
                  <a:schemeClr val="bg1"/>
                </a:solidFill>
              </a:rPr>
              <a:t>Workplace Literacy</a:t>
            </a:r>
            <a:r>
              <a:rPr lang="en-AU" sz="1600" baseline="0" dirty="0" smtClean="0">
                <a:solidFill>
                  <a:schemeClr val="bg1"/>
                </a:solidFill>
              </a:rPr>
              <a:t> t</a:t>
            </a:r>
            <a:r>
              <a:rPr lang="en-AU" sz="1600" dirty="0" smtClean="0">
                <a:solidFill>
                  <a:schemeClr val="bg1"/>
                </a:solidFill>
              </a:rPr>
              <a:t>rain the trainer </a:t>
            </a:r>
            <a:r>
              <a:rPr lang="en-AU" sz="1600" b="1" dirty="0" smtClean="0">
                <a:solidFill>
                  <a:schemeClr val="bg1"/>
                </a:solidFill>
              </a:rPr>
              <a:t>Workshop</a:t>
            </a:r>
            <a:r>
              <a:rPr lang="en-AU" sz="1600" b="1" baseline="0" dirty="0" smtClean="0">
                <a:solidFill>
                  <a:schemeClr val="bg1"/>
                </a:solidFill>
              </a:rPr>
              <a:t> 1</a:t>
            </a:r>
            <a:endParaRPr lang="en-A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797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615383"/>
            <a:ext cx="78867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2075882"/>
            <a:ext cx="78867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900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615383"/>
            <a:ext cx="78867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8650" y="2075882"/>
            <a:ext cx="78867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620126" y="82704"/>
            <a:ext cx="4292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600" dirty="0" smtClean="0">
                <a:solidFill>
                  <a:schemeClr val="bg1"/>
                </a:solidFill>
              </a:rPr>
              <a:t>Workplace Literacy</a:t>
            </a:r>
            <a:r>
              <a:rPr lang="en-AU" sz="1600" baseline="0" dirty="0" smtClean="0">
                <a:solidFill>
                  <a:schemeClr val="bg1"/>
                </a:solidFill>
              </a:rPr>
              <a:t> t</a:t>
            </a:r>
            <a:r>
              <a:rPr lang="en-AU" sz="1600" dirty="0" smtClean="0">
                <a:solidFill>
                  <a:schemeClr val="bg1"/>
                </a:solidFill>
              </a:rPr>
              <a:t>rain the trainer </a:t>
            </a:r>
            <a:r>
              <a:rPr lang="en-AU" sz="1600" b="1" dirty="0" smtClean="0">
                <a:solidFill>
                  <a:schemeClr val="bg1"/>
                </a:solidFill>
              </a:rPr>
              <a:t>Workshop</a:t>
            </a:r>
            <a:r>
              <a:rPr lang="en-AU" sz="1600" b="1" baseline="0" dirty="0" smtClean="0">
                <a:solidFill>
                  <a:schemeClr val="bg1"/>
                </a:solidFill>
              </a:rPr>
              <a:t> 1</a:t>
            </a:r>
            <a:endParaRPr lang="en-A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529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C2FD-AB4A-4D31-AC51-2692A873910E}" type="datetimeFigureOut">
              <a:rPr lang="en-AU" smtClean="0"/>
              <a:t>19/06/2018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9CD1-3BF9-46B8-BA25-52F1CA62EE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613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C2FD-AB4A-4D31-AC51-2692A873910E}" type="datetimeFigureOut">
              <a:rPr lang="en-AU" smtClean="0"/>
              <a:t>19/06/2018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9CD1-3BF9-46B8-BA25-52F1CA62EE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060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C2FD-AB4A-4D31-AC51-2692A873910E}" type="datetimeFigureOut">
              <a:rPr lang="en-AU" smtClean="0"/>
              <a:t>19/06/2018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9CD1-3BF9-46B8-BA25-52F1CA62EE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2566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C2FD-AB4A-4D31-AC51-2692A873910E}" type="datetimeFigureOut">
              <a:rPr lang="en-AU" smtClean="0"/>
              <a:t>19/06/2018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9CD1-3BF9-46B8-BA25-52F1CA62EE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698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C2FD-AB4A-4D31-AC51-2692A873910E}" type="datetimeFigureOut">
              <a:rPr lang="en-AU" smtClean="0"/>
              <a:t>19/06/2018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9CD1-3BF9-46B8-BA25-52F1CA62EE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981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AC2FD-AB4A-4D31-AC51-2692A873910E}" type="datetimeFigureOut">
              <a:rPr lang="en-AU" smtClean="0"/>
              <a:t>19/06/2018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D9CD1-3BF9-46B8-BA25-52F1CA62EE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569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nds.org.au/the-workplace-literacy-projec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z6SwliUWo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6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536" y="1233692"/>
            <a:ext cx="7886700" cy="1325563"/>
          </a:xfrm>
        </p:spPr>
        <p:txBody>
          <a:bodyPr/>
          <a:lstStyle/>
          <a:p>
            <a:r>
              <a:rPr lang="en-AU" altLang="en-US" dirty="0"/>
              <a:t>What’s in the trainer guide?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536" y="2276180"/>
            <a:ext cx="7886700" cy="4351338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AU" dirty="0"/>
              <a:t>Session objectives	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AU" dirty="0"/>
              <a:t>Resources required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AU" dirty="0"/>
              <a:t>Duration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AU" dirty="0"/>
              <a:t>Learner group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AU" dirty="0"/>
              <a:t>Context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AU" dirty="0"/>
              <a:t>Session plan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AU" dirty="0"/>
              <a:t>Trainer </a:t>
            </a:r>
            <a:r>
              <a:rPr lang="en-AU" dirty="0" smtClean="0"/>
              <a:t>prompts</a:t>
            </a:r>
            <a:endParaRPr lang="en-AU" dirty="0"/>
          </a:p>
        </p:txBody>
      </p:sp>
      <p:pic>
        <p:nvPicPr>
          <p:cNvPr id="4" name="Picture 2" descr="Avatar of person with headset and notes using gesture" title="Person public speak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2914605"/>
            <a:ext cx="211455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18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65" y="1390446"/>
            <a:ext cx="7886700" cy="1325563"/>
          </a:xfrm>
        </p:spPr>
        <p:txBody>
          <a:bodyPr/>
          <a:lstStyle/>
          <a:p>
            <a:r>
              <a:rPr lang="en-AU" altLang="en-US" dirty="0"/>
              <a:t>The session plan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365" y="2432934"/>
            <a:ext cx="7886700" cy="4351338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AU" altLang="en-US" dirty="0"/>
              <a:t>Time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AU" altLang="en-US" dirty="0"/>
              <a:t>Focus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AU" altLang="en-US" dirty="0"/>
              <a:t>Aim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AU" altLang="en-US" dirty="0"/>
              <a:t>Activity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AU" altLang="en-US" dirty="0"/>
              <a:t>Grouping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AU" altLang="en-US" dirty="0"/>
              <a:t>Resources</a:t>
            </a:r>
          </a:p>
        </p:txBody>
      </p:sp>
      <p:pic>
        <p:nvPicPr>
          <p:cNvPr id="6" name="Picture 5" descr="A screenshop of the session plan for the workshop 1 that this relates to" title="Screenshop of session plan for worksho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126" y="1390446"/>
            <a:ext cx="4002184" cy="4696165"/>
          </a:xfrm>
          <a:prstGeom prst="rect">
            <a:avLst/>
          </a:prstGeom>
        </p:spPr>
      </p:pic>
      <p:pic>
        <p:nvPicPr>
          <p:cNvPr id="5" name="Picture 1" descr="Clock with wings - Symbolic image of time flying" title="Time fli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09" y="4407100"/>
            <a:ext cx="2062162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43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65" y="1390446"/>
            <a:ext cx="7886700" cy="1325563"/>
          </a:xfrm>
        </p:spPr>
        <p:txBody>
          <a:bodyPr/>
          <a:lstStyle/>
          <a:p>
            <a:r>
              <a:rPr lang="en-AU" altLang="en-US" dirty="0"/>
              <a:t>The trainer prompts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365" y="2432934"/>
            <a:ext cx="7069726" cy="3715317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AU" altLang="en-US" dirty="0"/>
              <a:t>Provide context for </a:t>
            </a:r>
            <a:r>
              <a:rPr lang="en-AU" altLang="en-US" dirty="0" smtClean="0"/>
              <a:t/>
            </a:r>
            <a:br>
              <a:rPr lang="en-AU" altLang="en-US" dirty="0" smtClean="0"/>
            </a:br>
            <a:r>
              <a:rPr lang="en-AU" altLang="en-US" dirty="0" smtClean="0"/>
              <a:t>information </a:t>
            </a:r>
            <a:r>
              <a:rPr lang="en-AU" altLang="en-US" dirty="0"/>
              <a:t>or activities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AU" altLang="en-US" dirty="0"/>
              <a:t>Help if the group can’t think </a:t>
            </a:r>
            <a:r>
              <a:rPr lang="en-AU" altLang="en-US" dirty="0" smtClean="0"/>
              <a:t/>
            </a:r>
            <a:br>
              <a:rPr lang="en-AU" altLang="en-US" dirty="0" smtClean="0"/>
            </a:br>
            <a:r>
              <a:rPr lang="en-AU" altLang="en-US" dirty="0" smtClean="0"/>
              <a:t>of </a:t>
            </a:r>
            <a:r>
              <a:rPr lang="en-AU" altLang="en-US" dirty="0"/>
              <a:t>a response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AU" altLang="en-US" dirty="0"/>
              <a:t>Outline some of the expected </a:t>
            </a:r>
            <a:r>
              <a:rPr lang="en-AU" altLang="en-US" dirty="0" smtClean="0"/>
              <a:t>responses</a:t>
            </a:r>
            <a:endParaRPr lang="en-AU" altLang="en-US" dirty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AU" altLang="en-US" dirty="0"/>
              <a:t>Check the prompts after the discussion to see if there are any relevant and outstanding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AU" altLang="en-US" dirty="0"/>
          </a:p>
        </p:txBody>
      </p:sp>
      <p:pic>
        <p:nvPicPr>
          <p:cNvPr id="5" name="Picture 2" descr="Image of thought bubble with the text: &quot;Update the prompts after each session&quot;" title="Update the prompts after each sessi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22" y="905316"/>
            <a:ext cx="3175673" cy="338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63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92" y="1036867"/>
            <a:ext cx="7886700" cy="1325563"/>
          </a:xfrm>
        </p:spPr>
        <p:txBody>
          <a:bodyPr/>
          <a:lstStyle/>
          <a:p>
            <a:r>
              <a:rPr lang="en-AU" altLang="en-US" dirty="0"/>
              <a:t>What’s in the learner guide?</a:t>
            </a:r>
            <a:endParaRPr lang="en-AU" dirty="0"/>
          </a:p>
        </p:txBody>
      </p:sp>
      <p:sp>
        <p:nvSpPr>
          <p:cNvPr id="6" name="Rounded Rectangle 5" descr="Highlights the Learning Materials text box:&#10;Directions&#10;Examples&#10;Excerpts" title="Rounded rectangle"/>
          <p:cNvSpPr/>
          <p:nvPr/>
        </p:nvSpPr>
        <p:spPr>
          <a:xfrm>
            <a:off x="578965" y="2825909"/>
            <a:ext cx="2520000" cy="3372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Learning Material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Directions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Excerpts</a:t>
            </a:r>
          </a:p>
        </p:txBody>
      </p:sp>
      <p:sp>
        <p:nvSpPr>
          <p:cNvPr id="7" name="Rounded Rectangle 6" descr="Highlights the activities text box:&#10;Group discussions&#10;Research&#10;Reflection" title="Rounded rectangle"/>
          <p:cNvSpPr/>
          <p:nvPr/>
        </p:nvSpPr>
        <p:spPr>
          <a:xfrm>
            <a:off x="3204432" y="2825909"/>
            <a:ext cx="2520000" cy="3372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Group discussions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Reflection</a:t>
            </a:r>
          </a:p>
        </p:txBody>
      </p:sp>
      <p:sp>
        <p:nvSpPr>
          <p:cNvPr id="8" name="Rounded Rectangle 7" descr="Highlights the Written Questions text box:&#10;Put things in your own words&#10;Take information back to share with your team" title="Rounded rectangle"/>
          <p:cNvSpPr/>
          <p:nvPr/>
        </p:nvSpPr>
        <p:spPr>
          <a:xfrm>
            <a:off x="5884925" y="2825909"/>
            <a:ext cx="2520000" cy="33727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Written Questions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Put things in your own 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Take information back to share with your team</a:t>
            </a:r>
          </a:p>
        </p:txBody>
      </p:sp>
    </p:spTree>
    <p:extLst>
      <p:ext uri="{BB962C8B-B14F-4D97-AF65-F5344CB8AC3E}">
        <p14:creationId xmlns:p14="http://schemas.microsoft.com/office/powerpoint/2010/main" val="178109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65" y="1451406"/>
            <a:ext cx="5145132" cy="1145937"/>
          </a:xfrm>
        </p:spPr>
        <p:txBody>
          <a:bodyPr/>
          <a:lstStyle/>
          <a:p>
            <a:r>
              <a:rPr lang="en-AU" altLang="en-US" dirty="0"/>
              <a:t>Timing and activities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034" y="2597343"/>
            <a:ext cx="7069726" cy="3715317"/>
          </a:xfrm>
        </p:spPr>
        <p:txBody>
          <a:bodyPr>
            <a:normAutofit/>
          </a:bodyPr>
          <a:lstStyle/>
          <a:p>
            <a:pPr marL="342900" indent="-342900">
              <a:defRPr/>
            </a:pPr>
            <a:r>
              <a:rPr lang="en-AU" altLang="en-US" dirty="0"/>
              <a:t>Keeping the training session on </a:t>
            </a:r>
            <a:r>
              <a:rPr lang="en-AU" altLang="en-US" dirty="0" smtClean="0"/>
              <a:t>time</a:t>
            </a:r>
            <a:endParaRPr lang="en-AU" altLang="en-US" dirty="0"/>
          </a:p>
          <a:p>
            <a:pPr marL="1085850" lvl="1" indent="-342900">
              <a:defRPr/>
            </a:pPr>
            <a:r>
              <a:rPr lang="en-AU" altLang="en-US" dirty="0"/>
              <a:t>Let your learners know how long </a:t>
            </a:r>
            <a:r>
              <a:rPr lang="en-AU" altLang="en-US" dirty="0" smtClean="0"/>
              <a:t/>
            </a:r>
            <a:br>
              <a:rPr lang="en-AU" altLang="en-US" dirty="0" smtClean="0"/>
            </a:br>
            <a:r>
              <a:rPr lang="en-AU" altLang="en-US" dirty="0" smtClean="0"/>
              <a:t>they </a:t>
            </a:r>
            <a:r>
              <a:rPr lang="en-AU" altLang="en-US" dirty="0"/>
              <a:t>have with the questions </a:t>
            </a:r>
            <a:r>
              <a:rPr lang="en-AU" altLang="en-US" dirty="0" smtClean="0"/>
              <a:t/>
            </a:r>
            <a:br>
              <a:rPr lang="en-AU" altLang="en-US" dirty="0" smtClean="0"/>
            </a:br>
            <a:r>
              <a:rPr lang="en-AU" altLang="en-US" dirty="0" smtClean="0"/>
              <a:t>and </a:t>
            </a:r>
            <a:r>
              <a:rPr lang="en-AU" altLang="en-US" dirty="0"/>
              <a:t>activities</a:t>
            </a:r>
          </a:p>
          <a:p>
            <a:pPr marL="1085850" lvl="1" indent="-342900">
              <a:defRPr/>
            </a:pPr>
            <a:r>
              <a:rPr lang="en-AU" altLang="en-US" dirty="0"/>
              <a:t>Keeping track of how quickly or slowly </a:t>
            </a:r>
            <a:r>
              <a:rPr lang="en-AU" altLang="en-US" dirty="0" smtClean="0"/>
              <a:t/>
            </a:r>
            <a:br>
              <a:rPr lang="en-AU" altLang="en-US" dirty="0" smtClean="0"/>
            </a:br>
            <a:r>
              <a:rPr lang="en-AU" altLang="en-US" dirty="0" smtClean="0"/>
              <a:t>the </a:t>
            </a:r>
            <a:r>
              <a:rPr lang="en-AU" altLang="en-US" dirty="0"/>
              <a:t>workshop is </a:t>
            </a:r>
            <a:r>
              <a:rPr lang="en-AU" altLang="en-US" dirty="0" smtClean="0"/>
              <a:t>moving</a:t>
            </a:r>
            <a:endParaRPr lang="en-AU" altLang="en-US" dirty="0"/>
          </a:p>
          <a:p>
            <a:pPr marL="342900" indent="-342900">
              <a:defRPr/>
            </a:pPr>
            <a:r>
              <a:rPr lang="en-AU" altLang="en-US" dirty="0"/>
              <a:t>Use a blend of activity types to suit the </a:t>
            </a:r>
            <a:r>
              <a:rPr lang="en-AU" altLang="en-US" dirty="0" smtClean="0"/>
              <a:t>audience and </a:t>
            </a:r>
            <a:r>
              <a:rPr lang="en-AU" altLang="en-US" dirty="0"/>
              <a:t>timeframe</a:t>
            </a:r>
          </a:p>
          <a:p>
            <a:pPr>
              <a:defRPr/>
            </a:pPr>
            <a:endParaRPr lang="en-AU" altLang="en-US" dirty="0"/>
          </a:p>
        </p:txBody>
      </p:sp>
      <p:pic>
        <p:nvPicPr>
          <p:cNvPr id="4098" name="Picture 2" descr="An hourglass with sand" title="An hourglass with s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761" y="1273957"/>
            <a:ext cx="1361440" cy="252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ndicates written activity in corresponding learner workbook" title="Pen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74" y="5832565"/>
            <a:ext cx="761455" cy="7614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82271" y="6028626"/>
            <a:ext cx="801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en-US" dirty="0" smtClean="0">
                <a:solidFill>
                  <a:schemeClr val="accent1">
                    <a:lumMod val="75000"/>
                  </a:schemeClr>
                </a:solidFill>
              </a:rPr>
              <a:t>Page 4</a:t>
            </a:r>
            <a:endParaRPr lang="en-AU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23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Outcomes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AU" altLang="en-US" dirty="0"/>
              <a:t>You will understand: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AU" dirty="0"/>
              <a:t>What we mean by workplace literacy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AU" dirty="0"/>
              <a:t>How training session are documented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AU" dirty="0"/>
              <a:t>The content of each toolkit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AU" dirty="0"/>
              <a:t>The key principles of adult learning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AU" dirty="0"/>
              <a:t>The literacy learning cycle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AU" dirty="0"/>
              <a:t>Preparation for a workshop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AU" dirty="0"/>
              <a:t>How to seek feedback and reflect on a workshop</a:t>
            </a:r>
          </a:p>
        </p:txBody>
      </p:sp>
    </p:spTree>
    <p:extLst>
      <p:ext uri="{BB962C8B-B14F-4D97-AF65-F5344CB8AC3E}">
        <p14:creationId xmlns:p14="http://schemas.microsoft.com/office/powerpoint/2010/main" val="32032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610" y="1686537"/>
            <a:ext cx="7886700" cy="1325563"/>
          </a:xfrm>
        </p:spPr>
        <p:txBody>
          <a:bodyPr/>
          <a:lstStyle/>
          <a:p>
            <a:r>
              <a:rPr lang="en-AU" altLang="en-US" dirty="0"/>
              <a:t>Explore the Toolkits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610" y="2729025"/>
            <a:ext cx="7886700" cy="4351338"/>
          </a:xfrm>
        </p:spPr>
        <p:txBody>
          <a:bodyPr/>
          <a:lstStyle/>
          <a:p>
            <a:r>
              <a:rPr lang="en-AU" altLang="en-US" dirty="0"/>
              <a:t>Creating exemplar progress </a:t>
            </a:r>
            <a:r>
              <a:rPr lang="en-AU" altLang="en-US" dirty="0" smtClean="0"/>
              <a:t/>
            </a:r>
            <a:br>
              <a:rPr lang="en-AU" altLang="en-US" dirty="0" smtClean="0"/>
            </a:br>
            <a:r>
              <a:rPr lang="en-AU" altLang="en-US" dirty="0" smtClean="0"/>
              <a:t>notes </a:t>
            </a:r>
            <a:r>
              <a:rPr lang="en-AU" altLang="en-US" dirty="0"/>
              <a:t>with </a:t>
            </a:r>
            <a:r>
              <a:rPr lang="en-AU" altLang="en-US" dirty="0" smtClean="0"/>
              <a:t>guidelines</a:t>
            </a:r>
          </a:p>
          <a:p>
            <a:r>
              <a:rPr lang="en-AU" altLang="en-US" dirty="0"/>
              <a:t>Writing with bullet </a:t>
            </a:r>
            <a:r>
              <a:rPr lang="en-AU" altLang="en-US" dirty="0" smtClean="0"/>
              <a:t>points</a:t>
            </a:r>
          </a:p>
          <a:p>
            <a:pPr marL="342900" indent="-342900">
              <a:defRPr/>
            </a:pPr>
            <a:r>
              <a:rPr lang="en-AU" dirty="0"/>
              <a:t>Getting started with Plain </a:t>
            </a:r>
            <a:r>
              <a:rPr lang="en-AU" dirty="0" smtClean="0"/>
              <a:t>English</a:t>
            </a:r>
          </a:p>
          <a:p>
            <a:pPr marL="342900" indent="-342900">
              <a:defRPr/>
            </a:pPr>
            <a:r>
              <a:rPr lang="en-AU" dirty="0"/>
              <a:t>Writing objective progress </a:t>
            </a:r>
            <a:r>
              <a:rPr lang="en-AU" dirty="0" smtClean="0"/>
              <a:t>notes</a:t>
            </a:r>
          </a:p>
          <a:p>
            <a:pPr marL="0" indent="0">
              <a:buNone/>
              <a:defRPr/>
            </a:pPr>
            <a:r>
              <a:rPr lang="en-AU" dirty="0" smtClean="0"/>
              <a:t>You can find the Toolkits at this URL: </a:t>
            </a:r>
            <a:r>
              <a:rPr lang="en-AU" altLang="en-US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www.nds.org.au/the-workplace-literacy-project</a:t>
            </a:r>
            <a:endParaRPr lang="en-AU" altLang="en-US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defRPr/>
            </a:pPr>
            <a:endParaRPr lang="en-AU" dirty="0"/>
          </a:p>
          <a:p>
            <a:pPr>
              <a:defRPr/>
            </a:pPr>
            <a:endParaRPr lang="en-AU" dirty="0"/>
          </a:p>
          <a:p>
            <a:endParaRPr lang="en-AU" altLang="en-US" dirty="0"/>
          </a:p>
          <a:p>
            <a:endParaRPr lang="en-AU" altLang="en-US" dirty="0"/>
          </a:p>
          <a:p>
            <a:endParaRPr lang="en-AU" dirty="0"/>
          </a:p>
        </p:txBody>
      </p:sp>
      <p:pic>
        <p:nvPicPr>
          <p:cNvPr id="9218" name="Picture 2" descr="Toolbox image" title="Toolbox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8" b="18001"/>
          <a:stretch/>
        </p:blipFill>
        <p:spPr bwMode="auto">
          <a:xfrm>
            <a:off x="5365115" y="1454332"/>
            <a:ext cx="3211195" cy="226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99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610" y="859223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AU" altLang="en-US" kern="0" dirty="0"/>
              <a:t>Get to know each Toolkit</a:t>
            </a:r>
          </a:p>
        </p:txBody>
      </p:sp>
      <p:pic>
        <p:nvPicPr>
          <p:cNvPr id="7" name="Picture 11" descr="7 people sitting around a table. Each on has a piece of the puzzle. The puzzle is only missing one piece. " title="People doing jigsaw puzz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249" y="2000522"/>
            <a:ext cx="47625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610" y="1901711"/>
            <a:ext cx="2628356" cy="545398"/>
          </a:xfrm>
        </p:spPr>
        <p:txBody>
          <a:bodyPr/>
          <a:lstStyle/>
          <a:p>
            <a:pPr marL="0" indent="0">
              <a:buNone/>
            </a:pPr>
            <a:r>
              <a:rPr lang="en-AU" altLang="en-US" dirty="0"/>
              <a:t>Jigsaw activity</a:t>
            </a:r>
          </a:p>
        </p:txBody>
      </p:sp>
      <p:pic>
        <p:nvPicPr>
          <p:cNvPr id="5" name="Picture 4" descr="Indicates corresponding written activity in workbook" title="Pen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74" y="5832565"/>
            <a:ext cx="761455" cy="7614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34225" y="6028626"/>
            <a:ext cx="988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en-US" dirty="0" smtClean="0">
                <a:solidFill>
                  <a:schemeClr val="accent1">
                    <a:lumMod val="75000"/>
                  </a:schemeClr>
                </a:solidFill>
              </a:rPr>
              <a:t>Page 5-7</a:t>
            </a:r>
            <a:endParaRPr lang="en-AU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36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8263"/>
            <a:ext cx="7886700" cy="1325563"/>
          </a:xfrm>
        </p:spPr>
        <p:txBody>
          <a:bodyPr/>
          <a:lstStyle/>
          <a:p>
            <a:r>
              <a:rPr lang="en-AU" altLang="en-US" dirty="0"/>
              <a:t>Jigsaw activities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66876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AU" sz="2000" dirty="0"/>
              <a:t>A jigsaw activity is a good way to get a group to learn </a:t>
            </a:r>
            <a:br>
              <a:rPr lang="en-AU" sz="2000" dirty="0"/>
            </a:br>
            <a:r>
              <a:rPr lang="en-AU" sz="2000" dirty="0"/>
              <a:t>about detailed information.</a:t>
            </a:r>
          </a:p>
          <a:p>
            <a:pPr marL="719138" indent="-360363">
              <a:buFont typeface="+mj-lt"/>
              <a:buAutoNum type="arabicPeriod"/>
              <a:defRPr/>
            </a:pPr>
            <a:r>
              <a:rPr lang="en-AU" sz="2000" dirty="0"/>
              <a:t>Chunk up the information</a:t>
            </a:r>
          </a:p>
          <a:p>
            <a:pPr marL="719138" indent="-360363">
              <a:buFont typeface="+mj-lt"/>
              <a:buAutoNum type="arabicPeriod"/>
              <a:defRPr/>
            </a:pPr>
            <a:r>
              <a:rPr lang="en-AU" sz="2000" dirty="0"/>
              <a:t>Divide the group into subgroups</a:t>
            </a:r>
          </a:p>
          <a:p>
            <a:pPr marL="719138" indent="-360363">
              <a:buFont typeface="+mj-lt"/>
              <a:buAutoNum type="arabicPeriod"/>
              <a:defRPr/>
            </a:pPr>
            <a:r>
              <a:rPr lang="en-AU" sz="2000" dirty="0"/>
              <a:t>Give each subgroup a chunk of information to research</a:t>
            </a:r>
          </a:p>
          <a:p>
            <a:pPr marL="719138" indent="-360363">
              <a:buFont typeface="+mj-lt"/>
              <a:buAutoNum type="arabicPeriod"/>
              <a:defRPr/>
            </a:pPr>
            <a:r>
              <a:rPr lang="en-AU" sz="2000" dirty="0"/>
              <a:t>Each subgroup reports back to the main group</a:t>
            </a:r>
          </a:p>
          <a:p>
            <a:pPr marL="719138" indent="-360363">
              <a:buFont typeface="+mj-lt"/>
              <a:buAutoNum type="arabicPeriod"/>
              <a:defRPr/>
            </a:pPr>
            <a:r>
              <a:rPr lang="en-AU" sz="2000" dirty="0"/>
              <a:t>Main group can ask questions</a:t>
            </a:r>
          </a:p>
          <a:p>
            <a:pPr marL="719138" indent="-360363">
              <a:buFont typeface="+mj-lt"/>
              <a:buAutoNum type="arabicPeriod"/>
              <a:defRPr/>
            </a:pPr>
            <a:r>
              <a:rPr lang="en-AU" sz="2000" dirty="0"/>
              <a:t>Trainer can add information as needed during </a:t>
            </a:r>
            <a:r>
              <a:rPr lang="en-AU" sz="2000" dirty="0" smtClean="0"/>
              <a:t>discussion</a:t>
            </a:r>
          </a:p>
          <a:p>
            <a:pPr marL="719138" indent="-360363">
              <a:buFont typeface="+mj-lt"/>
              <a:buAutoNum type="arabicPeriod"/>
              <a:defRPr/>
            </a:pPr>
            <a:endParaRPr lang="en-AU" sz="2000" dirty="0"/>
          </a:p>
          <a:p>
            <a:pPr marL="342900" indent="-342900">
              <a:defRPr/>
            </a:pPr>
            <a:r>
              <a:rPr lang="en-AU" sz="2000" dirty="0"/>
              <a:t>What are the advantages of this approach?</a:t>
            </a:r>
          </a:p>
          <a:p>
            <a:pPr marL="342900" indent="-342900">
              <a:defRPr/>
            </a:pPr>
            <a:r>
              <a:rPr lang="en-AU" sz="2000" dirty="0"/>
              <a:t>What might you need to consider before planning this kind of activity?</a:t>
            </a:r>
          </a:p>
          <a:p>
            <a:pPr>
              <a:defRPr/>
            </a:pPr>
            <a:endParaRPr lang="en-AU" sz="2000" dirty="0"/>
          </a:p>
          <a:p>
            <a:pPr marL="719138" indent="-360363">
              <a:buFont typeface="+mj-lt"/>
              <a:buAutoNum type="arabicPeriod"/>
              <a:defRPr/>
            </a:pPr>
            <a:endParaRPr lang="en-AU" sz="2000" dirty="0"/>
          </a:p>
        </p:txBody>
      </p:sp>
      <p:pic>
        <p:nvPicPr>
          <p:cNvPr id="5" name="Picture 4" descr="Comic image indicates thinking and asking questions " title="Creature thinking with question mar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333" y="915535"/>
            <a:ext cx="221138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92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Outcomes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AU" altLang="en-US" dirty="0"/>
              <a:t>You will understand: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AU" dirty="0"/>
              <a:t>What we mean by workplace literacy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AU" dirty="0"/>
              <a:t>How training session are documented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AU" dirty="0"/>
              <a:t>The content of each toolkit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AU" dirty="0"/>
              <a:t>The key principles of adult learning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AU" dirty="0"/>
              <a:t>The literacy learning cycle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AU" dirty="0"/>
              <a:t>Preparation for a workshop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AU" dirty="0"/>
              <a:t>How to seek feedback and reflect on a workshop</a:t>
            </a:r>
          </a:p>
        </p:txBody>
      </p:sp>
    </p:spTree>
    <p:extLst>
      <p:ext uri="{BB962C8B-B14F-4D97-AF65-F5344CB8AC3E}">
        <p14:creationId xmlns:p14="http://schemas.microsoft.com/office/powerpoint/2010/main" val="151473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Outcomes from today’s workshop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AU" altLang="en-US" dirty="0"/>
              <a:t>You will understand: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dirty="0"/>
              <a:t>What we mean by workplace literacy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dirty="0"/>
              <a:t>How training session are documented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dirty="0"/>
              <a:t>The content of each toolkit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dirty="0"/>
              <a:t>The key principles of adult learning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dirty="0"/>
              <a:t>The literacy learning cycle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dirty="0"/>
              <a:t>Preparation for a workshop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dirty="0"/>
              <a:t>How to seek feedback and reflect on a workshop</a:t>
            </a:r>
          </a:p>
        </p:txBody>
      </p:sp>
    </p:spTree>
    <p:extLst>
      <p:ext uri="{BB962C8B-B14F-4D97-AF65-F5344CB8AC3E}">
        <p14:creationId xmlns:p14="http://schemas.microsoft.com/office/powerpoint/2010/main" val="264205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81542"/>
            <a:ext cx="7886700" cy="1325563"/>
          </a:xfrm>
        </p:spPr>
        <p:txBody>
          <a:bodyPr>
            <a:normAutofit/>
          </a:bodyPr>
          <a:lstStyle/>
          <a:p>
            <a:r>
              <a:rPr lang="en-AU" altLang="en-US" dirty="0"/>
              <a:t>The key principles of adult learning</a:t>
            </a:r>
            <a:br>
              <a:rPr lang="en-AU" altLang="en-US" dirty="0"/>
            </a:br>
            <a:r>
              <a:rPr lang="en-AU" altLang="en-US" dirty="0"/>
              <a:t>- </a:t>
            </a:r>
            <a:r>
              <a:rPr lang="en-AU" altLang="en-US" dirty="0" err="1" smtClean="0"/>
              <a:t>Androgogy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07105"/>
            <a:ext cx="5972447" cy="3306015"/>
          </a:xfrm>
        </p:spPr>
        <p:txBody>
          <a:bodyPr/>
          <a:lstStyle/>
          <a:p>
            <a:pPr>
              <a:buFont typeface="Arial" panose="020B0604020202020204" pitchFamily="34" charset="0"/>
              <a:buAutoNum type="arabicPeriod"/>
            </a:pPr>
            <a:r>
              <a:rPr lang="en-AU" altLang="en-US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AU" altLang="en-US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need to know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AU" altLang="en-US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AU" altLang="en-US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learner’s self-concept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AU" altLang="en-US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AU" altLang="en-US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role of the learner’s experience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AU" altLang="en-US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Readiness </a:t>
            </a:r>
            <a:r>
              <a:rPr lang="en-AU" altLang="en-US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learn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AU" altLang="en-US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Orientation </a:t>
            </a:r>
            <a:r>
              <a:rPr lang="en-AU" altLang="en-US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learning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AU" altLang="en-US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Motivation</a:t>
            </a:r>
            <a:endParaRPr lang="en-AU" alt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ndicates corresponding reading activity in the workbook" title="Eyeglasses ic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74" y="5832565"/>
            <a:ext cx="761455" cy="7614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34522" y="6028626"/>
            <a:ext cx="801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en-US" dirty="0" smtClean="0">
                <a:solidFill>
                  <a:schemeClr val="accent1">
                    <a:lumMod val="75000"/>
                  </a:schemeClr>
                </a:solidFill>
              </a:rPr>
              <a:t>Page 8</a:t>
            </a:r>
            <a:endParaRPr lang="en-AU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7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key principles of adult learning - Andragogy</a:t>
            </a:r>
            <a:endParaRPr lang="en-AU" dirty="0"/>
          </a:p>
        </p:txBody>
      </p:sp>
      <p:grpSp>
        <p:nvGrpSpPr>
          <p:cNvPr id="7" name="Group 3" descr="Screenshop of 4 covers of the Toolkit docuements" title="Screenshop of covers of Toolkits"/>
          <p:cNvGrpSpPr>
            <a:grpSpLocks/>
          </p:cNvGrpSpPr>
          <p:nvPr/>
        </p:nvGrpSpPr>
        <p:grpSpPr bwMode="auto">
          <a:xfrm>
            <a:off x="4962525" y="2075882"/>
            <a:ext cx="3552825" cy="3414712"/>
            <a:chOff x="4860032" y="1700808"/>
            <a:chExt cx="3553420" cy="3413621"/>
          </a:xfrm>
        </p:grpSpPr>
        <p:pic>
          <p:nvPicPr>
            <p:cNvPr id="8" name="Picture 7" descr="Can't read text" title="Cover 1"/>
            <p:cNvPicPr>
              <a:picLocks noChangeAspect="1"/>
            </p:cNvPicPr>
            <p:nvPr/>
          </p:nvPicPr>
          <p:blipFill rotWithShape="1">
            <a:blip r:embed="rId2"/>
            <a:srcRect l="63456" t="9401" r="12085" b="43596"/>
            <a:stretch/>
          </p:blipFill>
          <p:spPr>
            <a:xfrm>
              <a:off x="5939713" y="1700808"/>
              <a:ext cx="2473739" cy="1861542"/>
            </a:xfrm>
            <a:prstGeom prst="rect">
              <a:avLst/>
            </a:prstGeom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</p:pic>
        <p:pic>
          <p:nvPicPr>
            <p:cNvPr id="9" name="Picture 8" descr="Can't read text" title="Cover 2"/>
            <p:cNvPicPr>
              <a:picLocks noChangeAspect="1"/>
            </p:cNvPicPr>
            <p:nvPr/>
          </p:nvPicPr>
          <p:blipFill rotWithShape="1">
            <a:blip r:embed="rId3"/>
            <a:srcRect l="63361" t="9550" r="10239" b="42928"/>
            <a:stretch/>
          </p:blipFill>
          <p:spPr bwMode="auto">
            <a:xfrm>
              <a:off x="5580878" y="2276886"/>
              <a:ext cx="2491205" cy="1756802"/>
            </a:xfrm>
            <a:prstGeom prst="rect">
              <a:avLst/>
            </a:prstGeom>
            <a:ln>
              <a:solidFill>
                <a:schemeClr val="bg2">
                  <a:lumMod val="40000"/>
                  <a:lumOff val="60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Can't read text" title="Cover 3"/>
            <p:cNvPicPr>
              <a:picLocks noChangeAspect="1"/>
            </p:cNvPicPr>
            <p:nvPr/>
          </p:nvPicPr>
          <p:blipFill rotWithShape="1">
            <a:blip r:embed="rId2"/>
            <a:srcRect l="63456" t="9401" r="12085" b="43596"/>
            <a:stretch/>
          </p:blipFill>
          <p:spPr>
            <a:xfrm>
              <a:off x="5220455" y="2781550"/>
              <a:ext cx="2472151" cy="1861543"/>
            </a:xfrm>
            <a:prstGeom prst="rect">
              <a:avLst/>
            </a:prstGeom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</p:pic>
        <p:pic>
          <p:nvPicPr>
            <p:cNvPr id="11" name="Picture 10" descr="Can't read text" title="Cover 4"/>
            <p:cNvPicPr>
              <a:picLocks noChangeAspect="1"/>
            </p:cNvPicPr>
            <p:nvPr/>
          </p:nvPicPr>
          <p:blipFill rotWithShape="1">
            <a:blip r:embed="rId3"/>
            <a:srcRect l="63361" t="9550" r="10239" b="42928"/>
            <a:stretch/>
          </p:blipFill>
          <p:spPr bwMode="auto">
            <a:xfrm>
              <a:off x="4860032" y="3357628"/>
              <a:ext cx="2492792" cy="1756801"/>
            </a:xfrm>
            <a:prstGeom prst="rect">
              <a:avLst/>
            </a:prstGeom>
            <a:ln>
              <a:solidFill>
                <a:schemeClr val="bg2">
                  <a:lumMod val="40000"/>
                  <a:lumOff val="60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2" name="Picture 2" descr="Two avatars with their backs to us. They are looking at a whiteboard. On the whiteboard it says, &quot;Literacy Toolkits: Andragogy&quot;" title="People at whiteboar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818675"/>
            <a:ext cx="3436830" cy="357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Indicates corresponding practical activity in the workbook&#10;" title="Tools ico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74" y="5832565"/>
            <a:ext cx="761455" cy="7614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38726" y="6028626"/>
            <a:ext cx="918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en-US" dirty="0" smtClean="0">
                <a:solidFill>
                  <a:schemeClr val="accent2">
                    <a:lumMod val="75000"/>
                  </a:schemeClr>
                </a:solidFill>
              </a:rPr>
              <a:t>Page 12</a:t>
            </a:r>
            <a:endParaRPr lang="en-AU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6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85" y="749388"/>
            <a:ext cx="7886700" cy="1325563"/>
          </a:xfrm>
        </p:spPr>
        <p:txBody>
          <a:bodyPr>
            <a:normAutofit/>
          </a:bodyPr>
          <a:lstStyle/>
          <a:p>
            <a:r>
              <a:rPr lang="en-AU" altLang="en-US" dirty="0"/>
              <a:t>How to train employees: </a:t>
            </a:r>
            <a:r>
              <a:rPr lang="en-AU" altLang="en-US" dirty="0" smtClean="0"/>
              <a:t/>
            </a:r>
            <a:br>
              <a:rPr lang="en-AU" altLang="en-US" dirty="0" smtClean="0"/>
            </a:br>
            <a:r>
              <a:rPr lang="en-AU" altLang="en-US" dirty="0" smtClean="0"/>
              <a:t>Effective </a:t>
            </a:r>
            <a:r>
              <a:rPr lang="en-AU" altLang="en-US" dirty="0"/>
              <a:t>adult training programs</a:t>
            </a:r>
            <a:endParaRPr lang="en-AU" dirty="0"/>
          </a:p>
        </p:txBody>
      </p:sp>
      <p:pic>
        <p:nvPicPr>
          <p:cNvPr id="6" name="nz6SwliUWoE" descr="There are symbolic images of women and men with their arms up. The text reads: Engagement, Experience, Feedback" title="Screenshot for video"/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2074951"/>
            <a:ext cx="819308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1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021" y="101161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AU" altLang="en-US" dirty="0"/>
              <a:t>Learning </a:t>
            </a:r>
            <a:r>
              <a:rPr lang="en-AU" altLang="en-US" dirty="0" smtClean="0"/>
              <a:t>preferences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359" y="2184754"/>
            <a:ext cx="7270024" cy="3471477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AU" altLang="en-US" sz="3600" b="1" dirty="0" smtClean="0"/>
              <a:t>Sound</a:t>
            </a:r>
            <a:endParaRPr lang="en-AU" altLang="en-US" sz="3600" dirty="0" smtClean="0"/>
          </a:p>
          <a:p>
            <a:pPr marL="0" indent="0" algn="ctr">
              <a:buNone/>
              <a:defRPr/>
            </a:pPr>
            <a:r>
              <a:rPr lang="en-AU" altLang="en-US" dirty="0" smtClean="0"/>
              <a:t>Learning </a:t>
            </a:r>
            <a:r>
              <a:rPr lang="en-AU" altLang="en-US" dirty="0"/>
              <a:t>by listening</a:t>
            </a:r>
          </a:p>
          <a:p>
            <a:pPr marL="0" indent="0" algn="ctr">
              <a:buNone/>
              <a:defRPr/>
            </a:pPr>
            <a:r>
              <a:rPr lang="en-AU" altLang="en-US" sz="3500" b="1" dirty="0"/>
              <a:t>Sight</a:t>
            </a:r>
            <a:r>
              <a:rPr lang="en-AU" altLang="en-US" sz="3500" dirty="0"/>
              <a:t> </a:t>
            </a:r>
            <a:endParaRPr lang="en-AU" altLang="en-US" sz="3500" dirty="0" smtClean="0"/>
          </a:p>
          <a:p>
            <a:pPr marL="0" indent="0" algn="ctr">
              <a:buNone/>
              <a:defRPr/>
            </a:pPr>
            <a:r>
              <a:rPr lang="en-AU" altLang="en-US" dirty="0" smtClean="0"/>
              <a:t>Learning </a:t>
            </a:r>
            <a:r>
              <a:rPr lang="en-AU" altLang="en-US" dirty="0"/>
              <a:t>by reading and/or watching</a:t>
            </a:r>
          </a:p>
          <a:p>
            <a:pPr marL="0" indent="0" algn="ctr">
              <a:buNone/>
              <a:defRPr/>
            </a:pPr>
            <a:r>
              <a:rPr lang="en-AU" altLang="en-US" sz="3800" b="1" dirty="0"/>
              <a:t>Touch</a:t>
            </a:r>
            <a:r>
              <a:rPr lang="en-AU" altLang="en-US" dirty="0"/>
              <a:t> </a:t>
            </a:r>
            <a:endParaRPr lang="en-AU" altLang="en-US" dirty="0" smtClean="0"/>
          </a:p>
          <a:p>
            <a:pPr marL="0" indent="0" algn="ctr">
              <a:buNone/>
              <a:defRPr/>
            </a:pPr>
            <a:r>
              <a:rPr lang="en-AU" altLang="en-US" dirty="0" smtClean="0"/>
              <a:t>Learning </a:t>
            </a:r>
            <a:r>
              <a:rPr lang="en-AU" altLang="en-US" dirty="0"/>
              <a:t>by doing </a:t>
            </a:r>
          </a:p>
          <a:p>
            <a:pPr algn="ctr">
              <a:defRPr/>
            </a:pPr>
            <a:endParaRPr lang="en-AU" altLang="en-US" dirty="0"/>
          </a:p>
          <a:p>
            <a:pPr algn="ctr">
              <a:defRPr/>
            </a:pPr>
            <a:endParaRPr lang="en-AU" altLang="en-US" dirty="0"/>
          </a:p>
        </p:txBody>
      </p:sp>
      <p:pic>
        <p:nvPicPr>
          <p:cNvPr id="4" name="Picture 3" descr="Indicates a corresponding reading activity in the workbook" title="Eyeglasses ic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74" y="5832565"/>
            <a:ext cx="761455" cy="761455"/>
          </a:xfrm>
          <a:prstGeom prst="rect">
            <a:avLst/>
          </a:prstGeom>
        </p:spPr>
      </p:pic>
      <p:pic>
        <p:nvPicPr>
          <p:cNvPr id="6" name="Picture 5" descr="Indicates a corresponding written activity in the workbook" title="Pen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912" y="5832564"/>
            <a:ext cx="761455" cy="7614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76948" y="6028626"/>
            <a:ext cx="1222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en-US" dirty="0" smtClean="0">
                <a:solidFill>
                  <a:schemeClr val="accent1">
                    <a:lumMod val="75000"/>
                  </a:schemeClr>
                </a:solidFill>
              </a:rPr>
              <a:t>Page 13-18</a:t>
            </a:r>
            <a:endParaRPr lang="en-AU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s sitting on chairs in a circle talking" title="Figures sitting toge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545" y="2340042"/>
            <a:ext cx="66484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4057"/>
            <a:ext cx="7886700" cy="1325563"/>
          </a:xfrm>
        </p:spPr>
        <p:txBody>
          <a:bodyPr/>
          <a:lstStyle/>
          <a:p>
            <a:r>
              <a:rPr lang="en-AU" altLang="en-US" dirty="0"/>
              <a:t>Bringing it all together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19127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AU" altLang="en-US" dirty="0"/>
              <a:t>Discussion activities</a:t>
            </a:r>
            <a:endParaRPr lang="en-AU" dirty="0"/>
          </a:p>
        </p:txBody>
      </p:sp>
      <p:pic>
        <p:nvPicPr>
          <p:cNvPr id="4" name="Picture 3" descr="Indivates a corresponding written activity in the workbook" title="Pen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74" y="5832565"/>
            <a:ext cx="761455" cy="7614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12602" y="6028626"/>
            <a:ext cx="918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en-US" dirty="0" smtClean="0">
                <a:solidFill>
                  <a:schemeClr val="accent1">
                    <a:lumMod val="75000"/>
                  </a:schemeClr>
                </a:solidFill>
              </a:rPr>
              <a:t>Page 19</a:t>
            </a:r>
            <a:endParaRPr lang="en-AU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2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Outcomes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AU" altLang="en-US" dirty="0"/>
              <a:t>You will understand: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AU" dirty="0">
                <a:solidFill>
                  <a:schemeClr val="bg1"/>
                </a:solidFill>
              </a:rPr>
              <a:t>What we mean by workplace literacy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AU" dirty="0">
                <a:solidFill>
                  <a:schemeClr val="bg1"/>
                </a:solidFill>
              </a:rPr>
              <a:t>How training session are documented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AU" dirty="0">
                <a:solidFill>
                  <a:schemeClr val="bg1"/>
                </a:solidFill>
              </a:rPr>
              <a:t>The content of each toolkit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AU" dirty="0">
                <a:solidFill>
                  <a:schemeClr val="bg1"/>
                </a:solidFill>
              </a:rPr>
              <a:t>The key principles of adult learning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AU" dirty="0"/>
              <a:t>The literacy learning cycle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AU" dirty="0"/>
              <a:t>Preparation for a workshop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AU" dirty="0"/>
              <a:t>How to seek feedback and reflect on a workshop</a:t>
            </a:r>
          </a:p>
        </p:txBody>
      </p:sp>
    </p:spTree>
    <p:extLst>
      <p:ext uri="{BB962C8B-B14F-4D97-AF65-F5344CB8AC3E}">
        <p14:creationId xmlns:p14="http://schemas.microsoft.com/office/powerpoint/2010/main" val="71849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701" y="662703"/>
            <a:ext cx="7886700" cy="1325563"/>
          </a:xfrm>
        </p:spPr>
        <p:txBody>
          <a:bodyPr/>
          <a:lstStyle/>
          <a:p>
            <a:r>
              <a:rPr lang="en-AU" altLang="en-US" dirty="0"/>
              <a:t>The literacy learning cycle</a:t>
            </a:r>
            <a:endParaRPr lang="en-AU" dirty="0"/>
          </a:p>
        </p:txBody>
      </p:sp>
      <p:pic>
        <p:nvPicPr>
          <p:cNvPr id="8" name="Picture 7" descr="The literacy cycle has four stages:&#10;1. Work out the context and build the field&#10;2. Model or deconstruct&#10;3. Scaffold by constructing together&#10;4. Practice constructing independently" title="Literacy learning cyc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771" y="1704557"/>
            <a:ext cx="5535795" cy="4508734"/>
          </a:xfrm>
          <a:prstGeom prst="rect">
            <a:avLst/>
          </a:prstGeom>
        </p:spPr>
      </p:pic>
      <p:pic>
        <p:nvPicPr>
          <p:cNvPr id="7" name="Picture 6" descr="Indicates corresponding practical activity in the workbook" title="Tools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79" y="5874898"/>
            <a:ext cx="761455" cy="761455"/>
          </a:xfrm>
          <a:prstGeom prst="rect">
            <a:avLst/>
          </a:prstGeom>
        </p:spPr>
      </p:pic>
      <p:pic>
        <p:nvPicPr>
          <p:cNvPr id="5" name="Picture 4" descr="Indicates corresponding reading activity in the workbook" title="Eyeglasses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41" y="5874899"/>
            <a:ext cx="761455" cy="761455"/>
          </a:xfrm>
          <a:prstGeom prst="rect">
            <a:avLst/>
          </a:prstGeom>
        </p:spPr>
      </p:pic>
      <p:pic>
        <p:nvPicPr>
          <p:cNvPr id="9" name="Picture 8" descr="Indicates corresponding discussion activity in the workbook" title="Discussion ico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303" y="5874897"/>
            <a:ext cx="761455" cy="7614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62079" y="6070960"/>
            <a:ext cx="918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en-US" dirty="0" smtClean="0">
                <a:solidFill>
                  <a:schemeClr val="accent1">
                    <a:lumMod val="75000"/>
                  </a:schemeClr>
                </a:solidFill>
              </a:rPr>
              <a:t>Page 21</a:t>
            </a:r>
            <a:endParaRPr lang="en-AU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2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Outcomes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AU" altLang="en-US" dirty="0"/>
              <a:t>You will understand: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AU" dirty="0">
                <a:solidFill>
                  <a:schemeClr val="bg1"/>
                </a:solidFill>
              </a:rPr>
              <a:t>What we mean by workplace literacy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AU" dirty="0">
                <a:solidFill>
                  <a:schemeClr val="bg1"/>
                </a:solidFill>
              </a:rPr>
              <a:t>How training session are documented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AU" dirty="0">
                <a:solidFill>
                  <a:schemeClr val="bg1"/>
                </a:solidFill>
              </a:rPr>
              <a:t>The content of each toolkit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AU" dirty="0">
                <a:solidFill>
                  <a:schemeClr val="bg1"/>
                </a:solidFill>
              </a:rPr>
              <a:t>The key principles of adult learning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AU" dirty="0">
                <a:solidFill>
                  <a:schemeClr val="bg1"/>
                </a:solidFill>
              </a:rPr>
              <a:t>The literacy learning cycle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AU" dirty="0"/>
              <a:t>Preparation for a workshop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AU" dirty="0"/>
              <a:t>How to seek feedback and reflect on a workshop</a:t>
            </a:r>
          </a:p>
        </p:txBody>
      </p:sp>
    </p:spTree>
    <p:extLst>
      <p:ext uri="{BB962C8B-B14F-4D97-AF65-F5344CB8AC3E}">
        <p14:creationId xmlns:p14="http://schemas.microsoft.com/office/powerpoint/2010/main" val="5330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4057"/>
            <a:ext cx="7886700" cy="1325563"/>
          </a:xfrm>
        </p:spPr>
        <p:txBody>
          <a:bodyPr/>
          <a:lstStyle/>
          <a:p>
            <a:r>
              <a:rPr lang="en-AU" altLang="en-US" dirty="0"/>
              <a:t>Preparing for a workshop</a:t>
            </a:r>
            <a:endParaRPr lang="en-AU" dirty="0"/>
          </a:p>
        </p:txBody>
      </p:sp>
      <p:pic>
        <p:nvPicPr>
          <p:cNvPr id="10" name="Picture 7" descr="Thought bubble with text inside. Reads: &quot;Give yourself enough time to prepare&quot;&#10;" title="Give yourself enough time to prepa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239" y="1724093"/>
            <a:ext cx="4729162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19127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AU" altLang="en-US" dirty="0"/>
              <a:t>Discussion activities</a:t>
            </a:r>
            <a:endParaRPr lang="en-AU" dirty="0"/>
          </a:p>
        </p:txBody>
      </p:sp>
      <p:pic>
        <p:nvPicPr>
          <p:cNvPr id="9" name="Picture 8" descr="Indicates corresponding discussion activity in the workbook" title="Discussion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912" y="5832564"/>
            <a:ext cx="761455" cy="761455"/>
          </a:xfrm>
          <a:prstGeom prst="rect">
            <a:avLst/>
          </a:prstGeom>
        </p:spPr>
      </p:pic>
      <p:pic>
        <p:nvPicPr>
          <p:cNvPr id="7" name="Picture 6" descr="Indicates corresponding reading activity in the workbook" title="Eyeglasses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74" y="5832565"/>
            <a:ext cx="761455" cy="7614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44212" y="6028626"/>
            <a:ext cx="918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en-US" dirty="0" smtClean="0">
                <a:solidFill>
                  <a:schemeClr val="accent1">
                    <a:lumMod val="75000"/>
                  </a:schemeClr>
                </a:solidFill>
              </a:rPr>
              <a:t>Page 22</a:t>
            </a:r>
            <a:endParaRPr lang="en-AU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Preparing for a workshop</a:t>
            </a:r>
            <a:endParaRPr lang="en-AU" dirty="0"/>
          </a:p>
        </p:txBody>
      </p:sp>
      <p:sp>
        <p:nvSpPr>
          <p:cNvPr id="5" name="Rounded Rectangle 4" descr="Highlights the Resources needed:&#10;Trainer guide&#10;Learner workbooks&#10;Whiteboard&#10;Markers &amp; eraser&#10;Pens &amp; highlighters" title="Rounded rectangle"/>
          <p:cNvSpPr/>
          <p:nvPr/>
        </p:nvSpPr>
        <p:spPr>
          <a:xfrm>
            <a:off x="760154" y="2629988"/>
            <a:ext cx="2355668" cy="374468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AU" altLang="en-US" b="1" dirty="0">
                <a:solidFill>
                  <a:schemeClr val="bg1"/>
                </a:solidFill>
              </a:rPr>
              <a:t>Resources</a:t>
            </a:r>
          </a:p>
          <a:p>
            <a:pPr algn="ctr">
              <a:spcAft>
                <a:spcPts val="1200"/>
              </a:spcAft>
            </a:pPr>
            <a:r>
              <a:rPr lang="en-AU" altLang="en-US" dirty="0">
                <a:solidFill>
                  <a:schemeClr val="bg1"/>
                </a:solidFill>
              </a:rPr>
              <a:t>Trainer guide</a:t>
            </a:r>
          </a:p>
          <a:p>
            <a:pPr algn="ctr">
              <a:spcAft>
                <a:spcPts val="1200"/>
              </a:spcAft>
            </a:pPr>
            <a:r>
              <a:rPr lang="en-AU" altLang="en-US" dirty="0">
                <a:solidFill>
                  <a:schemeClr val="bg1"/>
                </a:solidFill>
              </a:rPr>
              <a:t>Learner workbooks</a:t>
            </a:r>
          </a:p>
          <a:p>
            <a:pPr algn="ctr">
              <a:spcAft>
                <a:spcPts val="1200"/>
              </a:spcAft>
            </a:pPr>
            <a:r>
              <a:rPr lang="en-AU" altLang="en-US" dirty="0">
                <a:solidFill>
                  <a:schemeClr val="bg1"/>
                </a:solidFill>
              </a:rPr>
              <a:t>Whiteboard</a:t>
            </a:r>
          </a:p>
          <a:p>
            <a:pPr algn="ctr">
              <a:spcAft>
                <a:spcPts val="1200"/>
              </a:spcAft>
            </a:pPr>
            <a:r>
              <a:rPr lang="en-AU" altLang="en-US" dirty="0">
                <a:solidFill>
                  <a:schemeClr val="bg1"/>
                </a:solidFill>
              </a:rPr>
              <a:t>Markers &amp; eraser</a:t>
            </a:r>
          </a:p>
          <a:p>
            <a:pPr algn="ctr">
              <a:spcAft>
                <a:spcPts val="1200"/>
              </a:spcAft>
            </a:pPr>
            <a:r>
              <a:rPr lang="en-AU" altLang="en-US" dirty="0">
                <a:solidFill>
                  <a:schemeClr val="bg1"/>
                </a:solidFill>
              </a:rPr>
              <a:t>Pens &amp; highlighters</a:t>
            </a:r>
          </a:p>
        </p:txBody>
      </p:sp>
      <p:sp>
        <p:nvSpPr>
          <p:cNvPr id="6" name="Rounded Rectangle 5" descr="Highlights the Logistics to think about:&#10;Date and time&#10;Arrange venue&#10;Promote training&#10;Confirm attendees" title="Rounded rectangle"/>
          <p:cNvSpPr/>
          <p:nvPr/>
        </p:nvSpPr>
        <p:spPr>
          <a:xfrm>
            <a:off x="3428999" y="2629988"/>
            <a:ext cx="2355668" cy="374468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AU" altLang="en-US" b="1" dirty="0">
                <a:solidFill>
                  <a:schemeClr val="bg1"/>
                </a:solidFill>
              </a:rPr>
              <a:t>Logistics</a:t>
            </a:r>
          </a:p>
          <a:p>
            <a:pPr algn="ctr">
              <a:spcAft>
                <a:spcPts val="1200"/>
              </a:spcAft>
            </a:pPr>
            <a:r>
              <a:rPr lang="en-AU" altLang="en-US" dirty="0">
                <a:solidFill>
                  <a:schemeClr val="bg1"/>
                </a:solidFill>
              </a:rPr>
              <a:t>Date and time</a:t>
            </a:r>
          </a:p>
          <a:p>
            <a:pPr algn="ctr">
              <a:spcAft>
                <a:spcPts val="1200"/>
              </a:spcAft>
            </a:pPr>
            <a:r>
              <a:rPr lang="en-AU" altLang="en-US" dirty="0">
                <a:solidFill>
                  <a:schemeClr val="bg1"/>
                </a:solidFill>
              </a:rPr>
              <a:t>Arrange venue</a:t>
            </a:r>
          </a:p>
          <a:p>
            <a:pPr algn="ctr">
              <a:spcAft>
                <a:spcPts val="1200"/>
              </a:spcAft>
            </a:pPr>
            <a:r>
              <a:rPr lang="en-AU" altLang="en-US" dirty="0">
                <a:solidFill>
                  <a:schemeClr val="bg1"/>
                </a:solidFill>
              </a:rPr>
              <a:t>Promote training</a:t>
            </a:r>
          </a:p>
          <a:p>
            <a:pPr algn="ctr">
              <a:spcAft>
                <a:spcPts val="1200"/>
              </a:spcAft>
            </a:pPr>
            <a:r>
              <a:rPr lang="en-AU" altLang="en-US" dirty="0">
                <a:solidFill>
                  <a:schemeClr val="bg1"/>
                </a:solidFill>
              </a:rPr>
              <a:t>Confirm attendees</a:t>
            </a:r>
          </a:p>
        </p:txBody>
      </p:sp>
      <p:sp>
        <p:nvSpPr>
          <p:cNvPr id="7" name="Rounded Rectangle 6" descr="Highlights the evaluation activities:&#10;Feedback form&#10;Follow up" title="Rounded rectangle"/>
          <p:cNvSpPr/>
          <p:nvPr/>
        </p:nvSpPr>
        <p:spPr>
          <a:xfrm>
            <a:off x="6097844" y="2629988"/>
            <a:ext cx="2355668" cy="374468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/>
              <a:t>Evaluation</a:t>
            </a:r>
          </a:p>
          <a:p>
            <a:pPr algn="ctr"/>
            <a:r>
              <a:rPr lang="en-AU" dirty="0" smtClean="0"/>
              <a:t>Feedback form</a:t>
            </a:r>
          </a:p>
          <a:p>
            <a:pPr algn="ctr"/>
            <a:r>
              <a:rPr lang="en-AU" dirty="0" smtClean="0"/>
              <a:t>Follow up </a:t>
            </a: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685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226615"/>
            <a:ext cx="7886700" cy="1325563"/>
          </a:xfrm>
        </p:spPr>
        <p:txBody>
          <a:bodyPr/>
          <a:lstStyle/>
          <a:p>
            <a:r>
              <a:rPr lang="en-AU" altLang="en-US" dirty="0"/>
              <a:t>What do we mean by workplace literacy</a:t>
            </a:r>
            <a:r>
              <a:rPr lang="en-AU" altLang="en-US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164" y="2652764"/>
            <a:ext cx="3566562" cy="4313449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en-AU" altLang="en-US" sz="3200" dirty="0"/>
              <a:t>Literacy is the ability to read and use written information as well as to write appropriately for the context</a:t>
            </a:r>
            <a:r>
              <a:rPr lang="en-AU" altLang="en-US" sz="3200" dirty="0" smtClean="0"/>
              <a:t>.</a:t>
            </a:r>
            <a:endParaRPr lang="en-AU" altLang="en-US" sz="3200" dirty="0"/>
          </a:p>
        </p:txBody>
      </p:sp>
      <p:pic>
        <p:nvPicPr>
          <p:cNvPr id="7" name="Picture 2" descr="The image shows:&#10;A computer screen and laptop screen&#10;Postit notes on the desk&#10;A book open on the desk" title="Desk with reading materia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726" y="2280571"/>
            <a:ext cx="4441634" cy="333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ndicates corresponding written activity in workbook" title="Pen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74" y="5832565"/>
            <a:ext cx="761455" cy="7614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982271" y="6028626"/>
            <a:ext cx="801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en-US" dirty="0" smtClean="0">
                <a:solidFill>
                  <a:schemeClr val="accent1">
                    <a:lumMod val="75000"/>
                  </a:schemeClr>
                </a:solidFill>
              </a:rPr>
              <a:t>Page 3</a:t>
            </a:r>
            <a:endParaRPr lang="en-AU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9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Preparing for a workshop</a:t>
            </a:r>
            <a:endParaRPr lang="en-AU" dirty="0"/>
          </a:p>
        </p:txBody>
      </p:sp>
      <p:pic>
        <p:nvPicPr>
          <p:cNvPr id="3" name="Picture 2" descr="Screenshop of preparation checklist provided in the workbook" title="Screenshot of Preparation Checklis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979" y="1734153"/>
            <a:ext cx="3353770" cy="4264354"/>
          </a:xfrm>
          <a:prstGeom prst="rect">
            <a:avLst/>
          </a:prstGeom>
        </p:spPr>
      </p:pic>
      <p:pic>
        <p:nvPicPr>
          <p:cNvPr id="8" name="Picture 7" descr="Screenshop of templage for training session attendance list" title="Screenshot of Attendance lis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508" y="1720708"/>
            <a:ext cx="3043031" cy="4277799"/>
          </a:xfrm>
          <a:prstGeom prst="rect">
            <a:avLst/>
          </a:prstGeom>
        </p:spPr>
      </p:pic>
      <p:pic>
        <p:nvPicPr>
          <p:cNvPr id="12" name="Picture 11" descr="Indicates corresponding reading activity in the workbook" title="Eyeglasses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74" y="5832565"/>
            <a:ext cx="761455" cy="7614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675710" y="6028626"/>
            <a:ext cx="1222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en-US" dirty="0" smtClean="0">
                <a:solidFill>
                  <a:schemeClr val="accent1">
                    <a:lumMod val="75000"/>
                  </a:schemeClr>
                </a:solidFill>
              </a:rPr>
              <a:t>Page 23-24</a:t>
            </a:r>
            <a:endParaRPr lang="en-AU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6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75418"/>
            <a:ext cx="7886700" cy="1325563"/>
          </a:xfrm>
        </p:spPr>
        <p:txBody>
          <a:bodyPr/>
          <a:lstStyle/>
          <a:p>
            <a:r>
              <a:rPr lang="en-AU" altLang="en-US" dirty="0" smtClean="0"/>
              <a:t>During the workshop</a:t>
            </a:r>
            <a:endParaRPr lang="en-AU" dirty="0"/>
          </a:p>
        </p:txBody>
      </p:sp>
      <p:pic>
        <p:nvPicPr>
          <p:cNvPr id="4098" name="Picture 2" descr="One figure teaching others in a room, pointint to a whiteboard" title="A teacher and stud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629" y="1940946"/>
            <a:ext cx="47625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2574199"/>
            <a:ext cx="2828653" cy="265287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AU" dirty="0"/>
              <a:t>Be yourself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AU" dirty="0"/>
              <a:t>Observe the learners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AU" dirty="0"/>
              <a:t>Keep track of time</a:t>
            </a:r>
          </a:p>
          <a:p>
            <a:pPr>
              <a:defRPr/>
            </a:pPr>
            <a:endParaRPr lang="en-AU" dirty="0"/>
          </a:p>
        </p:txBody>
      </p:sp>
      <p:pic>
        <p:nvPicPr>
          <p:cNvPr id="12" name="Picture 11" descr="Indicates corresponding reading activity in the workbook" title="Eyeglasses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74" y="5832565"/>
            <a:ext cx="761455" cy="7614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675710" y="6028626"/>
            <a:ext cx="918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en-US" dirty="0" smtClean="0">
                <a:solidFill>
                  <a:schemeClr val="accent1">
                    <a:lumMod val="75000"/>
                  </a:schemeClr>
                </a:solidFill>
              </a:rPr>
              <a:t>Page 25</a:t>
            </a:r>
            <a:endParaRPr lang="en-AU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4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Outcomes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AU" altLang="en-US" dirty="0"/>
              <a:t>You will understand: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AU" dirty="0">
                <a:solidFill>
                  <a:schemeClr val="bg1"/>
                </a:solidFill>
              </a:rPr>
              <a:t>What we mean by workplace literacy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AU" dirty="0">
                <a:solidFill>
                  <a:schemeClr val="bg1"/>
                </a:solidFill>
              </a:rPr>
              <a:t>How training session are documented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AU" dirty="0">
                <a:solidFill>
                  <a:schemeClr val="bg1"/>
                </a:solidFill>
              </a:rPr>
              <a:t>The content of each toolkit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AU" dirty="0">
                <a:solidFill>
                  <a:schemeClr val="bg1"/>
                </a:solidFill>
              </a:rPr>
              <a:t>The key principles of adult learning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AU" dirty="0">
                <a:solidFill>
                  <a:schemeClr val="bg1"/>
                </a:solidFill>
              </a:rPr>
              <a:t>The literacy learning cycle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AU" dirty="0">
                <a:solidFill>
                  <a:schemeClr val="bg1"/>
                </a:solidFill>
              </a:rPr>
              <a:t>Preparation for a workshop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AU" dirty="0"/>
              <a:t>How to seek feedback and reflect on a workshop</a:t>
            </a:r>
          </a:p>
        </p:txBody>
      </p:sp>
    </p:spTree>
    <p:extLst>
      <p:ext uri="{BB962C8B-B14F-4D97-AF65-F5344CB8AC3E}">
        <p14:creationId xmlns:p14="http://schemas.microsoft.com/office/powerpoint/2010/main" val="311438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81099"/>
            <a:ext cx="7886700" cy="1325563"/>
          </a:xfrm>
        </p:spPr>
        <p:txBody>
          <a:bodyPr/>
          <a:lstStyle/>
          <a:p>
            <a:r>
              <a:rPr lang="en-AU" altLang="en-US" dirty="0"/>
              <a:t>Evaluation – seeking feedback </a:t>
            </a:r>
            <a:r>
              <a:rPr lang="en-AU" altLang="en-US" dirty="0" smtClean="0"/>
              <a:t>&amp; </a:t>
            </a:r>
            <a:r>
              <a:rPr lang="en-AU" altLang="en-US" dirty="0"/>
              <a:t>reflecting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58692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AU" dirty="0" smtClean="0"/>
              <a:t>STEP 1. Define </a:t>
            </a:r>
            <a:r>
              <a:rPr lang="en-AU" dirty="0"/>
              <a:t>the issue</a:t>
            </a:r>
          </a:p>
          <a:p>
            <a:pPr marL="0" indent="0">
              <a:buNone/>
              <a:defRPr/>
            </a:pPr>
            <a:r>
              <a:rPr lang="en-AU" dirty="0" smtClean="0"/>
              <a:t>STEP 2. Seek </a:t>
            </a:r>
            <a:r>
              <a:rPr lang="en-AU" dirty="0"/>
              <a:t>feedback from learners</a:t>
            </a:r>
          </a:p>
          <a:p>
            <a:pPr marL="0" indent="0">
              <a:buNone/>
              <a:defRPr/>
            </a:pPr>
            <a:r>
              <a:rPr lang="en-AU" dirty="0" smtClean="0"/>
              <a:t>STEP 3. Reflect </a:t>
            </a:r>
            <a:r>
              <a:rPr lang="en-AU" dirty="0"/>
              <a:t>on the session</a:t>
            </a:r>
          </a:p>
          <a:p>
            <a:pPr marL="0" indent="0">
              <a:buNone/>
              <a:defRPr/>
            </a:pPr>
            <a:r>
              <a:rPr lang="en-AU" dirty="0" smtClean="0"/>
              <a:t>STEP 4. Ask </a:t>
            </a:r>
            <a:r>
              <a:rPr lang="en-AU" dirty="0"/>
              <a:t>workplace supervisors for feedback</a:t>
            </a:r>
          </a:p>
          <a:p>
            <a:pPr marL="0" indent="0">
              <a:buNone/>
              <a:defRPr/>
            </a:pPr>
            <a:r>
              <a:rPr lang="en-AU" dirty="0" smtClean="0"/>
              <a:t>STEP 5. Analyse </a:t>
            </a:r>
            <a:r>
              <a:rPr lang="en-AU" dirty="0"/>
              <a:t>the information</a:t>
            </a:r>
            <a:r>
              <a:rPr lang="en-AU" dirty="0" smtClean="0"/>
              <a:t>*</a:t>
            </a:r>
            <a:endParaRPr lang="en-AU" dirty="0"/>
          </a:p>
          <a:p>
            <a:pPr marL="457200" indent="-457200">
              <a:buFont typeface="+mj-lt"/>
              <a:buAutoNum type="arabicPeriod"/>
              <a:defRPr/>
            </a:pPr>
            <a:endParaRPr lang="en-AU" dirty="0"/>
          </a:p>
          <a:p>
            <a:pPr marL="0" indent="0">
              <a:buNone/>
              <a:defRPr/>
            </a:pPr>
            <a:r>
              <a:rPr lang="en-AU" dirty="0" smtClean="0"/>
              <a:t>*we do this in workshop </a:t>
            </a:r>
            <a:r>
              <a:rPr lang="en-AU" dirty="0"/>
              <a:t>2</a:t>
            </a:r>
          </a:p>
        </p:txBody>
      </p:sp>
      <p:pic>
        <p:nvPicPr>
          <p:cNvPr id="9" name="Picture 8" descr="Indicates corresponding discussion activity in the workbook" title="Discussion ic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912" y="5832564"/>
            <a:ext cx="761455" cy="761455"/>
          </a:xfrm>
          <a:prstGeom prst="rect">
            <a:avLst/>
          </a:prstGeom>
        </p:spPr>
      </p:pic>
      <p:pic>
        <p:nvPicPr>
          <p:cNvPr id="7" name="Picture 6" descr="Indicates corresponding reading activity in the workbook" title="Eyeglasses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74" y="5832565"/>
            <a:ext cx="761455" cy="7614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76948" y="6028626"/>
            <a:ext cx="1222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en-US" dirty="0" smtClean="0">
                <a:solidFill>
                  <a:schemeClr val="accent1">
                    <a:lumMod val="75000"/>
                  </a:schemeClr>
                </a:solidFill>
              </a:rPr>
              <a:t>Page 26-31</a:t>
            </a:r>
            <a:endParaRPr lang="en-AU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2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Outcomes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AU" altLang="en-US" dirty="0"/>
              <a:t>You will understand: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AU" dirty="0">
                <a:solidFill>
                  <a:schemeClr val="bg1"/>
                </a:solidFill>
              </a:rPr>
              <a:t>What we mean by workplace literacy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AU" dirty="0">
                <a:solidFill>
                  <a:schemeClr val="bg1"/>
                </a:solidFill>
              </a:rPr>
              <a:t>How training session are documented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AU" dirty="0">
                <a:solidFill>
                  <a:schemeClr val="bg1"/>
                </a:solidFill>
              </a:rPr>
              <a:t>The content of each toolkit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AU" dirty="0">
                <a:solidFill>
                  <a:schemeClr val="bg1"/>
                </a:solidFill>
              </a:rPr>
              <a:t>The key principles of adult learning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AU" dirty="0">
                <a:solidFill>
                  <a:schemeClr val="bg1"/>
                </a:solidFill>
              </a:rPr>
              <a:t>The literacy learning cycle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AU" dirty="0">
                <a:solidFill>
                  <a:schemeClr val="bg1"/>
                </a:solidFill>
              </a:rPr>
              <a:t>Preparation for a workshop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AU" dirty="0">
                <a:solidFill>
                  <a:schemeClr val="bg1"/>
                </a:solidFill>
              </a:rPr>
              <a:t>How to seek feedback and reflect on a workshop</a:t>
            </a:r>
          </a:p>
        </p:txBody>
      </p:sp>
    </p:spTree>
    <p:extLst>
      <p:ext uri="{BB962C8B-B14F-4D97-AF65-F5344CB8AC3E}">
        <p14:creationId xmlns:p14="http://schemas.microsoft.com/office/powerpoint/2010/main" val="253937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6631"/>
            <a:ext cx="7886700" cy="1325563"/>
          </a:xfrm>
        </p:spPr>
        <p:txBody>
          <a:bodyPr/>
          <a:lstStyle/>
          <a:p>
            <a:r>
              <a:rPr lang="en-AU" altLang="en-US" dirty="0"/>
              <a:t>Before the next workshop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7766"/>
            <a:ext cx="7886700" cy="4351338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20000"/>
              </a:lnSpc>
              <a:buClr>
                <a:srgbClr val="00B0F0"/>
              </a:buClr>
              <a:buSzPct val="150000"/>
              <a:buFontTx/>
              <a:buAutoNum type="arabicPeriod"/>
            </a:pPr>
            <a:r>
              <a:rPr lang="en-AU" altLang="en-US" dirty="0"/>
              <a:t>Call the trainer if you need any help, clarification, encouragement, …</a:t>
            </a:r>
          </a:p>
          <a:p>
            <a:pPr marL="457200" indent="-457200">
              <a:lnSpc>
                <a:spcPct val="120000"/>
              </a:lnSpc>
              <a:buClr>
                <a:srgbClr val="00B0F0"/>
              </a:buClr>
              <a:buSzPct val="150000"/>
              <a:buFontTx/>
              <a:buAutoNum type="arabicPeriod"/>
            </a:pPr>
            <a:r>
              <a:rPr lang="en-AU" altLang="en-US" dirty="0"/>
              <a:t>Run a Toolkit session in your workplace </a:t>
            </a:r>
          </a:p>
          <a:p>
            <a:pPr marL="457200" indent="-457200">
              <a:lnSpc>
                <a:spcPct val="120000"/>
              </a:lnSpc>
              <a:buClr>
                <a:srgbClr val="00B0F0"/>
              </a:buClr>
              <a:buSzPct val="150000"/>
              <a:buFontTx/>
              <a:buAutoNum type="arabicPeriod"/>
            </a:pPr>
            <a:r>
              <a:rPr lang="en-AU" altLang="en-US" dirty="0"/>
              <a:t>Next session bring completed:</a:t>
            </a:r>
          </a:p>
          <a:p>
            <a:pPr marL="914400" lvl="1" indent="-457200">
              <a:lnSpc>
                <a:spcPct val="120000"/>
              </a:lnSpc>
            </a:pPr>
            <a:r>
              <a:rPr lang="en-AU" altLang="en-US" dirty="0"/>
              <a:t>Issue (p 27)</a:t>
            </a:r>
          </a:p>
          <a:p>
            <a:pPr marL="914400" lvl="1" indent="-457200">
              <a:lnSpc>
                <a:spcPct val="120000"/>
              </a:lnSpc>
            </a:pPr>
            <a:r>
              <a:rPr lang="en-AU" altLang="en-US" dirty="0"/>
              <a:t>Learner feedback summary (p 29)</a:t>
            </a:r>
          </a:p>
          <a:p>
            <a:pPr marL="914400" lvl="1" indent="-457200">
              <a:lnSpc>
                <a:spcPct val="120000"/>
              </a:lnSpc>
            </a:pPr>
            <a:r>
              <a:rPr lang="en-AU" altLang="en-US" dirty="0"/>
              <a:t>Self-reflection (p 30)</a:t>
            </a:r>
          </a:p>
          <a:p>
            <a:pPr marL="914400" lvl="1" indent="-457200">
              <a:lnSpc>
                <a:spcPct val="120000"/>
              </a:lnSpc>
            </a:pPr>
            <a:r>
              <a:rPr lang="en-AU" altLang="en-US" dirty="0"/>
              <a:t>Workplace supervisor feedback (p 31)</a:t>
            </a:r>
          </a:p>
          <a:p>
            <a:pPr marL="457200" indent="-457200">
              <a:lnSpc>
                <a:spcPct val="120000"/>
              </a:lnSpc>
              <a:buClr>
                <a:srgbClr val="00B0F0"/>
              </a:buClr>
              <a:buSzPct val="150000"/>
              <a:buFontTx/>
              <a:buAutoNum type="arabicPeriod" startAt="4"/>
            </a:pPr>
            <a:r>
              <a:rPr lang="en-AU" altLang="en-US" dirty="0"/>
              <a:t>Think about a topic you want to prepare a workshop </a:t>
            </a:r>
            <a:r>
              <a:rPr lang="en-AU" altLang="en-US" dirty="0" smtClean="0"/>
              <a:t>on</a:t>
            </a:r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50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Workshop 2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Date</a:t>
            </a:r>
          </a:p>
          <a:p>
            <a:r>
              <a:rPr lang="en-AU" dirty="0" smtClean="0"/>
              <a:t>Time</a:t>
            </a:r>
          </a:p>
          <a:p>
            <a:r>
              <a:rPr lang="en-AU" dirty="0" smtClean="0"/>
              <a:t>Venue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323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altLang="en-US" dirty="0"/>
              <a:t>Contact details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FontTx/>
              <a:buNone/>
            </a:pPr>
            <a:r>
              <a:rPr lang="en-AU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Michele Foley</a:t>
            </a:r>
          </a:p>
          <a:p>
            <a:pPr marL="0" indent="0" algn="ctr">
              <a:buNone/>
            </a:pPr>
            <a:r>
              <a:rPr lang="en-AU" altLang="en-US" sz="3200" dirty="0"/>
              <a:t>Michele.foley@nds.org.au</a:t>
            </a:r>
          </a:p>
          <a:p>
            <a:pPr marL="0" indent="0" algn="ctr">
              <a:buFontTx/>
              <a:buNone/>
            </a:pPr>
            <a:r>
              <a:rPr lang="en-AU" altLang="en-US" sz="3200" dirty="0"/>
              <a:t>03 6212 </a:t>
            </a:r>
            <a:r>
              <a:rPr lang="en-AU" altLang="en-US" sz="3200" dirty="0" smtClean="0"/>
              <a:t>7303</a:t>
            </a:r>
          </a:p>
          <a:p>
            <a:pPr marL="0" indent="0" algn="ctr">
              <a:buNone/>
            </a:pPr>
            <a:r>
              <a:rPr lang="en-AU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Cath Ralston</a:t>
            </a:r>
          </a:p>
          <a:p>
            <a:pPr marL="0" indent="0" algn="ctr">
              <a:buNone/>
            </a:pPr>
            <a:r>
              <a:rPr lang="en-AU" altLang="en-US" sz="3200" dirty="0"/>
              <a:t>Cath.Ralston@nds.org.au</a:t>
            </a:r>
          </a:p>
          <a:p>
            <a:pPr marL="0" indent="0" algn="ctr">
              <a:buNone/>
            </a:pPr>
            <a:r>
              <a:rPr lang="en-AU" altLang="en-US" sz="3200" dirty="0"/>
              <a:t>03 6212 7305</a:t>
            </a:r>
          </a:p>
          <a:p>
            <a:pPr marL="0" indent="0" algn="ctr">
              <a:buFontTx/>
              <a:buNone/>
            </a:pPr>
            <a:endParaRPr lang="en-AU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61032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26615"/>
            <a:ext cx="7886700" cy="1325563"/>
          </a:xfrm>
        </p:spPr>
        <p:txBody>
          <a:bodyPr/>
          <a:lstStyle/>
          <a:p>
            <a:r>
              <a:rPr lang="en-AU" altLang="en-US" dirty="0"/>
              <a:t>What do we mean by language?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318" y="2225559"/>
            <a:ext cx="6912973" cy="4368461"/>
          </a:xfrm>
        </p:spPr>
        <p:txBody>
          <a:bodyPr>
            <a:normAutofit/>
          </a:bodyPr>
          <a:lstStyle/>
          <a:p>
            <a:pPr marL="0" indent="0">
              <a:buClr>
                <a:srgbClr val="00B0F0"/>
              </a:buClr>
              <a:buFontTx/>
              <a:buNone/>
              <a:defRPr/>
            </a:pPr>
            <a:r>
              <a:rPr lang="en-AU" altLang="en-US" sz="2200" dirty="0"/>
              <a:t>Language involves listening as well as using verbal and non-verbal forms of communication, such as gestures and body movements. Together these enable people to communicate meaningfully with each other.</a:t>
            </a:r>
          </a:p>
          <a:p>
            <a:pPr marL="0" indent="0">
              <a:buClr>
                <a:srgbClr val="00B0F0"/>
              </a:buClr>
              <a:buNone/>
              <a:defRPr/>
            </a:pPr>
            <a:r>
              <a:rPr lang="en-AU" altLang="en-US" sz="2200" dirty="0" smtClean="0"/>
              <a:t>Language </a:t>
            </a:r>
            <a:r>
              <a:rPr lang="en-AU" altLang="en-US" sz="2200" dirty="0"/>
              <a:t>skills </a:t>
            </a:r>
            <a:r>
              <a:rPr lang="en-AU" altLang="en-US" sz="2200" dirty="0" smtClean="0"/>
              <a:t>enable:</a:t>
            </a:r>
          </a:p>
          <a:p>
            <a:pPr>
              <a:buClr>
                <a:srgbClr val="00B0F0"/>
              </a:buClr>
              <a:defRPr/>
            </a:pPr>
            <a:r>
              <a:rPr lang="en-AU" altLang="en-US" sz="2200" dirty="0" smtClean="0"/>
              <a:t>Familiarity </a:t>
            </a:r>
            <a:r>
              <a:rPr lang="en-AU" altLang="en-US" sz="2200" dirty="0"/>
              <a:t>with workplace </a:t>
            </a:r>
            <a:r>
              <a:rPr lang="en-AU" altLang="en-US" sz="2200" dirty="0" smtClean="0"/>
              <a:t>terminology</a:t>
            </a:r>
          </a:p>
          <a:p>
            <a:pPr>
              <a:buClr>
                <a:srgbClr val="00B0F0"/>
              </a:buClr>
              <a:defRPr/>
            </a:pPr>
            <a:r>
              <a:rPr lang="en-AU" altLang="en-US" sz="2200" dirty="0" smtClean="0"/>
              <a:t>Appropriate </a:t>
            </a:r>
            <a:r>
              <a:rPr lang="en-AU" altLang="en-US" sz="2200" dirty="0"/>
              <a:t>word </a:t>
            </a:r>
            <a:r>
              <a:rPr lang="en-AU" altLang="en-US" sz="2200" dirty="0" smtClean="0"/>
              <a:t>choice</a:t>
            </a:r>
          </a:p>
          <a:p>
            <a:pPr>
              <a:buClr>
                <a:srgbClr val="00B0F0"/>
              </a:buClr>
              <a:defRPr/>
            </a:pPr>
            <a:r>
              <a:rPr lang="en-AU" altLang="en-US" sz="2200" dirty="0" smtClean="0"/>
              <a:t>Use </a:t>
            </a:r>
            <a:r>
              <a:rPr lang="en-AU" altLang="en-US" sz="2200" dirty="0"/>
              <a:t>of various </a:t>
            </a:r>
            <a:r>
              <a:rPr lang="en-AU" altLang="en-US" sz="2200" dirty="0" smtClean="0"/>
              <a:t>dialects</a:t>
            </a:r>
          </a:p>
          <a:p>
            <a:pPr>
              <a:buClr>
                <a:srgbClr val="00B0F0"/>
              </a:buClr>
              <a:defRPr/>
            </a:pPr>
            <a:r>
              <a:rPr lang="en-AU" altLang="en-US" sz="2200" dirty="0" smtClean="0"/>
              <a:t>Use </a:t>
            </a:r>
            <a:r>
              <a:rPr lang="en-AU" altLang="en-US" sz="2200" dirty="0"/>
              <a:t>of other languages</a:t>
            </a:r>
          </a:p>
        </p:txBody>
      </p:sp>
      <p:pic>
        <p:nvPicPr>
          <p:cNvPr id="2050" name="Picture 2" descr="Image result for speech bubble" title="Image result for speech bub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478" y="3352800"/>
            <a:ext cx="2394883" cy="181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ndicates corresponding written activity in workbook" title="Pen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74" y="5832565"/>
            <a:ext cx="761455" cy="7614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82271" y="6028626"/>
            <a:ext cx="801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en-US" dirty="0" smtClean="0">
                <a:solidFill>
                  <a:schemeClr val="accent1">
                    <a:lumMod val="75000"/>
                  </a:schemeClr>
                </a:solidFill>
              </a:rPr>
              <a:t>Page 3</a:t>
            </a:r>
            <a:endParaRPr lang="en-AU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8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7119"/>
            <a:ext cx="7886700" cy="1325563"/>
          </a:xfrm>
        </p:spPr>
        <p:txBody>
          <a:bodyPr/>
          <a:lstStyle/>
          <a:p>
            <a:r>
              <a:rPr lang="en-AU" altLang="en-US" dirty="0"/>
              <a:t>What we mean by numeracy?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61954"/>
            <a:ext cx="7886700" cy="4351338"/>
          </a:xfrm>
        </p:spPr>
        <p:txBody>
          <a:bodyPr>
            <a:noAutofit/>
          </a:bodyPr>
          <a:lstStyle/>
          <a:p>
            <a:pPr marL="0" indent="0">
              <a:buClr>
                <a:srgbClr val="00B0F0"/>
              </a:buClr>
              <a:buFontTx/>
              <a:buNone/>
              <a:defRPr/>
            </a:pPr>
            <a:r>
              <a:rPr lang="en-AU" altLang="en-US" dirty="0"/>
              <a:t>Numeracy is about: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AU" altLang="en-US" dirty="0"/>
              <a:t>Using numbers to make sense of the world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AU" altLang="en-US" dirty="0"/>
              <a:t>Applying maths for a social </a:t>
            </a:r>
            <a:r>
              <a:rPr lang="en-AU" altLang="en-US" dirty="0" smtClean="0"/>
              <a:t>purpose</a:t>
            </a:r>
          </a:p>
          <a:p>
            <a:pPr marL="0" indent="0">
              <a:buClr>
                <a:srgbClr val="00B0F0"/>
              </a:buClr>
              <a:buNone/>
              <a:defRPr/>
            </a:pPr>
            <a:r>
              <a:rPr lang="en-AU" altLang="en-US" dirty="0" smtClean="0"/>
              <a:t>What </a:t>
            </a:r>
            <a:r>
              <a:rPr lang="en-AU" altLang="en-US" dirty="0"/>
              <a:t>tasks use numeracy skills in the DSW role?</a:t>
            </a:r>
          </a:p>
        </p:txBody>
      </p:sp>
      <p:pic>
        <p:nvPicPr>
          <p:cNvPr id="8" name="Picture 5" descr="Shows someone adding up a list of numbers" title="Hand with pen next to calculato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037623"/>
            <a:ext cx="3885469" cy="258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ndicates corresponding written activity in workbook" title="Pen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74" y="5832565"/>
            <a:ext cx="761455" cy="7614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982271" y="6028626"/>
            <a:ext cx="801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en-US" dirty="0" smtClean="0">
                <a:solidFill>
                  <a:schemeClr val="accent1">
                    <a:lumMod val="75000"/>
                  </a:schemeClr>
                </a:solidFill>
              </a:rPr>
              <a:t>Page 3</a:t>
            </a:r>
            <a:endParaRPr lang="en-AU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Summarising workplace literacy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altLang="en-US" sz="3200" dirty="0"/>
              <a:t>Broadly, when we talk about workplace literacy, we think about all of these areas</a:t>
            </a:r>
            <a:r>
              <a:rPr lang="en-AU" altLang="en-US" sz="3200" dirty="0" smtClean="0"/>
              <a:t>.</a:t>
            </a:r>
          </a:p>
          <a:p>
            <a:r>
              <a:rPr lang="en-AU" altLang="en-US" sz="3200" dirty="0" smtClean="0"/>
              <a:t>In </a:t>
            </a:r>
            <a:r>
              <a:rPr lang="en-AU" altLang="en-US" sz="3200" dirty="0"/>
              <a:t>the Toolkits we focus only on language and literacy.</a:t>
            </a:r>
          </a:p>
        </p:txBody>
      </p:sp>
    </p:spTree>
    <p:extLst>
      <p:ext uri="{BB962C8B-B14F-4D97-AF65-F5344CB8AC3E}">
        <p14:creationId xmlns:p14="http://schemas.microsoft.com/office/powerpoint/2010/main" val="88848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89555"/>
            <a:ext cx="7886700" cy="1325563"/>
          </a:xfrm>
        </p:spPr>
        <p:txBody>
          <a:bodyPr/>
          <a:lstStyle/>
          <a:p>
            <a:r>
              <a:rPr lang="en-AU" altLang="en-US" dirty="0"/>
              <a:t>Signs that someone has literacy concerns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19128"/>
            <a:ext cx="7886700" cy="4351338"/>
          </a:xfrm>
        </p:spPr>
        <p:txBody>
          <a:bodyPr>
            <a:normAutofit fontScale="77500" lnSpcReduction="20000"/>
          </a:bodyPr>
          <a:lstStyle/>
          <a:p>
            <a:r>
              <a:rPr lang="en-AU" altLang="en-US" dirty="0"/>
              <a:t>Very weak hand writing skills</a:t>
            </a:r>
          </a:p>
          <a:p>
            <a:r>
              <a:rPr lang="en-AU" altLang="en-US" dirty="0"/>
              <a:t>Make excuses</a:t>
            </a:r>
          </a:p>
          <a:p>
            <a:pPr lvl="1"/>
            <a:r>
              <a:rPr lang="en-AU" altLang="en-US" dirty="0"/>
              <a:t>I forgot my glasses</a:t>
            </a:r>
          </a:p>
          <a:p>
            <a:pPr lvl="1"/>
            <a:r>
              <a:rPr lang="en-AU" altLang="en-US" dirty="0"/>
              <a:t>My hand is sore</a:t>
            </a:r>
          </a:p>
          <a:p>
            <a:pPr lvl="1"/>
            <a:r>
              <a:rPr lang="en-AU" altLang="en-US" dirty="0"/>
              <a:t>I forgot</a:t>
            </a:r>
          </a:p>
          <a:p>
            <a:r>
              <a:rPr lang="en-AU" altLang="en-US" dirty="0"/>
              <a:t>Avoid the task </a:t>
            </a:r>
          </a:p>
          <a:p>
            <a:pPr lvl="1"/>
            <a:r>
              <a:rPr lang="en-AU" altLang="en-US" dirty="0"/>
              <a:t>“I’ll do this, while you write up the notes”</a:t>
            </a:r>
          </a:p>
          <a:p>
            <a:pPr lvl="1"/>
            <a:r>
              <a:rPr lang="en-AU" altLang="en-US" dirty="0"/>
              <a:t>absent on days when skills are required</a:t>
            </a:r>
          </a:p>
          <a:p>
            <a:pPr lvl="1"/>
            <a:r>
              <a:rPr lang="en-AU" altLang="en-US" dirty="0"/>
              <a:t>laugh and joke around a lot so it appears they’ve run out of time</a:t>
            </a:r>
          </a:p>
          <a:p>
            <a:r>
              <a:rPr lang="en-AU" altLang="en-US" dirty="0"/>
              <a:t>Get around the task </a:t>
            </a:r>
          </a:p>
          <a:p>
            <a:pPr lvl="1"/>
            <a:r>
              <a:rPr lang="en-AU" altLang="en-US" dirty="0"/>
              <a:t>Copy from others</a:t>
            </a:r>
          </a:p>
          <a:p>
            <a:pPr lvl="1"/>
            <a:r>
              <a:rPr lang="en-AU" altLang="en-US" dirty="0"/>
              <a:t>Replicate a previous document</a:t>
            </a:r>
          </a:p>
          <a:p>
            <a:pPr lvl="1"/>
            <a:r>
              <a:rPr lang="en-AU" altLang="en-US" dirty="0"/>
              <a:t>Write the bare minimum</a:t>
            </a:r>
          </a:p>
          <a:p>
            <a:r>
              <a:rPr lang="en-AU" altLang="en-US" dirty="0"/>
              <a:t>Refusal to complete the tasks</a:t>
            </a:r>
          </a:p>
        </p:txBody>
      </p:sp>
      <p:pic>
        <p:nvPicPr>
          <p:cNvPr id="4" name="Picture 3" descr="Indicates corresponding written activity in workbook" title="Pen ic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74" y="5832565"/>
            <a:ext cx="761455" cy="7614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82271" y="6028626"/>
            <a:ext cx="801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en-US" dirty="0" smtClean="0">
                <a:solidFill>
                  <a:schemeClr val="accent1">
                    <a:lumMod val="75000"/>
                  </a:schemeClr>
                </a:solidFill>
              </a:rPr>
              <a:t>Page 3</a:t>
            </a:r>
            <a:endParaRPr lang="en-AU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0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Outcomes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AU" altLang="en-US" dirty="0"/>
              <a:t>You will understand: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AU" dirty="0"/>
              <a:t>What we mean by workplace literacy</a:t>
            </a:r>
          </a:p>
          <a:p>
            <a:pPr>
              <a:lnSpc>
                <a:spcPct val="112000"/>
              </a:lnSpc>
              <a:spcAft>
                <a:spcPts val="600"/>
              </a:spcAft>
              <a:defRPr/>
            </a:pPr>
            <a:r>
              <a:rPr lang="en-AU" dirty="0"/>
              <a:t>How training session are documented</a:t>
            </a:r>
          </a:p>
          <a:p>
            <a:pPr>
              <a:lnSpc>
                <a:spcPct val="112000"/>
              </a:lnSpc>
              <a:spcAft>
                <a:spcPts val="600"/>
              </a:spcAft>
              <a:defRPr/>
            </a:pPr>
            <a:r>
              <a:rPr lang="en-AU" dirty="0"/>
              <a:t>The content of each toolkit</a:t>
            </a:r>
          </a:p>
          <a:p>
            <a:pPr>
              <a:lnSpc>
                <a:spcPct val="112000"/>
              </a:lnSpc>
              <a:spcAft>
                <a:spcPts val="600"/>
              </a:spcAft>
              <a:defRPr/>
            </a:pPr>
            <a:r>
              <a:rPr lang="en-AU" dirty="0"/>
              <a:t>The key principles of adult learning</a:t>
            </a:r>
          </a:p>
          <a:p>
            <a:pPr>
              <a:lnSpc>
                <a:spcPct val="112000"/>
              </a:lnSpc>
              <a:spcAft>
                <a:spcPts val="600"/>
              </a:spcAft>
              <a:defRPr/>
            </a:pPr>
            <a:r>
              <a:rPr lang="en-AU" dirty="0"/>
              <a:t>The literacy learning cycle</a:t>
            </a:r>
          </a:p>
          <a:p>
            <a:pPr>
              <a:lnSpc>
                <a:spcPct val="112000"/>
              </a:lnSpc>
              <a:spcAft>
                <a:spcPts val="600"/>
              </a:spcAft>
              <a:defRPr/>
            </a:pPr>
            <a:r>
              <a:rPr lang="en-AU" dirty="0"/>
              <a:t>Preparation for a workshop</a:t>
            </a:r>
          </a:p>
          <a:p>
            <a:pPr>
              <a:lnSpc>
                <a:spcPct val="112000"/>
              </a:lnSpc>
              <a:spcAft>
                <a:spcPts val="600"/>
              </a:spcAft>
              <a:defRPr/>
            </a:pPr>
            <a:r>
              <a:rPr lang="en-AU" dirty="0"/>
              <a:t>How to seek feedback and reflect on a workshop</a:t>
            </a:r>
          </a:p>
        </p:txBody>
      </p:sp>
    </p:spTree>
    <p:extLst>
      <p:ext uri="{BB962C8B-B14F-4D97-AF65-F5344CB8AC3E}">
        <p14:creationId xmlns:p14="http://schemas.microsoft.com/office/powerpoint/2010/main" val="120580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656" y="2191635"/>
            <a:ext cx="2401933" cy="708320"/>
          </a:xfrm>
        </p:spPr>
        <p:txBody>
          <a:bodyPr/>
          <a:lstStyle/>
          <a:p>
            <a:r>
              <a:rPr lang="en-AU" altLang="en-US" dirty="0"/>
              <a:t>The toolkits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656" y="2972866"/>
            <a:ext cx="3368584" cy="2269694"/>
          </a:xfrm>
        </p:spPr>
        <p:txBody>
          <a:bodyPr>
            <a:normAutofit/>
          </a:bodyPr>
          <a:lstStyle/>
          <a:p>
            <a:pPr marL="342900" indent="-342900">
              <a:defRPr/>
            </a:pPr>
            <a:r>
              <a:rPr lang="en-AU" sz="2400" dirty="0"/>
              <a:t>There are 4 Toolkits</a:t>
            </a:r>
          </a:p>
          <a:p>
            <a:pPr marL="342900" indent="-342900">
              <a:defRPr/>
            </a:pPr>
            <a:r>
              <a:rPr lang="en-AU" sz="2400" dirty="0"/>
              <a:t>Each has 2 parts:</a:t>
            </a:r>
          </a:p>
          <a:p>
            <a:pPr marL="800100" lvl="1" indent="-342900">
              <a:defRPr/>
            </a:pPr>
            <a:r>
              <a:rPr lang="en-AU" dirty="0"/>
              <a:t>Trainer guide</a:t>
            </a:r>
          </a:p>
          <a:p>
            <a:pPr marL="800100" lvl="1" indent="-342900">
              <a:defRPr/>
            </a:pPr>
            <a:r>
              <a:rPr lang="en-AU" dirty="0"/>
              <a:t>Learner workbook</a:t>
            </a:r>
          </a:p>
          <a:p>
            <a:pPr>
              <a:defRPr/>
            </a:pPr>
            <a:endParaRPr lang="en-AU" dirty="0"/>
          </a:p>
        </p:txBody>
      </p:sp>
      <p:pic>
        <p:nvPicPr>
          <p:cNvPr id="8" name="Picture 7" descr="Shows the cover of the trainer guide for Working with Bullet Points Toolkit" title="screen shot of toolkit cover page"/>
          <p:cNvPicPr>
            <a:picLocks noChangeAspect="1"/>
          </p:cNvPicPr>
          <p:nvPr/>
        </p:nvPicPr>
        <p:blipFill rotWithShape="1">
          <a:blip r:embed="rId2"/>
          <a:srcRect l="63456" t="9401" r="12085" b="43596"/>
          <a:stretch/>
        </p:blipFill>
        <p:spPr>
          <a:xfrm>
            <a:off x="5068257" y="1162980"/>
            <a:ext cx="3884251" cy="2922425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</p:pic>
      <p:pic>
        <p:nvPicPr>
          <p:cNvPr id="9" name="Picture 8" descr="Shows the workbook for Writing with bullet points toolkit" title="Cover of Toolkit resource"/>
          <p:cNvPicPr/>
          <p:nvPr/>
        </p:nvPicPr>
        <p:blipFill rotWithShape="1">
          <a:blip r:embed="rId3"/>
          <a:srcRect l="63361" t="9550" r="10239" b="42928"/>
          <a:stretch/>
        </p:blipFill>
        <p:spPr bwMode="auto">
          <a:xfrm>
            <a:off x="4142714" y="3888574"/>
            <a:ext cx="3912855" cy="2713019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456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1167</TotalTime>
  <Words>984</Words>
  <Application>Microsoft Office PowerPoint</Application>
  <PresentationFormat>On-screen Show (4:3)</PresentationFormat>
  <Paragraphs>252</Paragraphs>
  <Slides>37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Outcomes from today’s workshop </vt:lpstr>
      <vt:lpstr>What do we mean by workplace literacy?</vt:lpstr>
      <vt:lpstr>What do we mean by language?</vt:lpstr>
      <vt:lpstr>What we mean by numeracy?</vt:lpstr>
      <vt:lpstr>Summarising workplace literacy</vt:lpstr>
      <vt:lpstr>Signs that someone has literacy concerns</vt:lpstr>
      <vt:lpstr>Outcomes</vt:lpstr>
      <vt:lpstr>The toolkits</vt:lpstr>
      <vt:lpstr>What’s in the trainer guide?</vt:lpstr>
      <vt:lpstr>The session plan</vt:lpstr>
      <vt:lpstr>The trainer prompts</vt:lpstr>
      <vt:lpstr>What’s in the learner guide?</vt:lpstr>
      <vt:lpstr>Timing and activities</vt:lpstr>
      <vt:lpstr>Outcomes</vt:lpstr>
      <vt:lpstr>Explore the Toolkits </vt:lpstr>
      <vt:lpstr>Get to know each Toolkit</vt:lpstr>
      <vt:lpstr>Jigsaw activities</vt:lpstr>
      <vt:lpstr>Outcomes</vt:lpstr>
      <vt:lpstr>The key principles of adult learning - Androgogy</vt:lpstr>
      <vt:lpstr>The key principles of adult learning - Andragogy</vt:lpstr>
      <vt:lpstr>How to train employees:  Effective adult training programs</vt:lpstr>
      <vt:lpstr>Learning preferences</vt:lpstr>
      <vt:lpstr>Bringing it all together</vt:lpstr>
      <vt:lpstr>Outcomes</vt:lpstr>
      <vt:lpstr>The literacy learning cycle</vt:lpstr>
      <vt:lpstr>Outcomes</vt:lpstr>
      <vt:lpstr>Preparing for a workshop</vt:lpstr>
      <vt:lpstr>Preparing for a workshop</vt:lpstr>
      <vt:lpstr>Preparing for a workshop</vt:lpstr>
      <vt:lpstr>During the workshop</vt:lpstr>
      <vt:lpstr>Outcomes</vt:lpstr>
      <vt:lpstr>Evaluation – seeking feedback &amp; reflecting</vt:lpstr>
      <vt:lpstr>Outcomes</vt:lpstr>
      <vt:lpstr>Before the next workshop</vt:lpstr>
      <vt:lpstr>Workshop 2</vt:lpstr>
      <vt:lpstr>Contact details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 Kemmis</dc:creator>
  <cp:lastModifiedBy>Indre McGlinn</cp:lastModifiedBy>
  <cp:revision>29</cp:revision>
  <dcterms:created xsi:type="dcterms:W3CDTF">2018-03-23T01:16:37Z</dcterms:created>
  <dcterms:modified xsi:type="dcterms:W3CDTF">2018-06-19T02:33:01Z</dcterms:modified>
</cp:coreProperties>
</file>