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7" r:id="rId3"/>
    <p:sldId id="293" r:id="rId4"/>
    <p:sldId id="294" r:id="rId5"/>
    <p:sldId id="258" r:id="rId6"/>
    <p:sldId id="259" r:id="rId7"/>
    <p:sldId id="260" r:id="rId8"/>
    <p:sldId id="295" r:id="rId9"/>
    <p:sldId id="296" r:id="rId10"/>
    <p:sldId id="262" r:id="rId11"/>
    <p:sldId id="306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  <p:sldId id="305" r:id="rId21"/>
    <p:sldId id="307" r:id="rId22"/>
    <p:sldId id="308" r:id="rId23"/>
    <p:sldId id="311" r:id="rId24"/>
    <p:sldId id="310" r:id="rId25"/>
    <p:sldId id="309" r:id="rId26"/>
    <p:sldId id="312" r:id="rId27"/>
    <p:sldId id="313" r:id="rId28"/>
    <p:sldId id="315" r:id="rId29"/>
    <p:sldId id="317" r:id="rId30"/>
    <p:sldId id="318" r:id="rId31"/>
    <p:sldId id="319" r:id="rId32"/>
    <p:sldId id="314" r:id="rId33"/>
    <p:sldId id="320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h Ralston" initials="CR" lastIdx="1" clrIdx="0">
    <p:extLst>
      <p:ext uri="{19B8F6BF-5375-455C-9EA6-DF929625EA0E}">
        <p15:presenceInfo xmlns:p15="http://schemas.microsoft.com/office/powerpoint/2012/main" userId="S-1-5-21-1665592285-88631677-1157788010-86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9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6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17E7D-4697-4C9D-9C57-2F71288A2AA1}" type="datetimeFigureOut">
              <a:rPr lang="en-AU" smtClean="0"/>
              <a:t>19/06/2018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24FFC-0142-4933-92AD-383244187AA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5461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7B12C-DB6B-445B-A181-EEF6065E7742}" type="datetimeFigureOut">
              <a:rPr lang="en-AU" smtClean="0"/>
              <a:t>19/06/2018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2F8D3-8F6C-4E7B-A9E4-A3638ADA908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92625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dirty="0" smtClean="0">
                <a:latin typeface="Arial" panose="020B0604020202020204" pitchFamily="34" charset="0"/>
              </a:rPr>
              <a:t>Ask the learners for a list and write on the white board before revealing these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2F8D3-8F6C-4E7B-A9E4-A3638ADA908A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0054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smtClean="0">
                <a:latin typeface="Arial" panose="020B0604020202020204" pitchFamily="34" charset="0"/>
              </a:rPr>
              <a:t>Ask the learners for a list and write on the white board before revealing these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2F8D3-8F6C-4E7B-A9E4-A3638ADA908A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311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dirty="0" smtClean="0">
                <a:latin typeface="Arial" panose="020B0604020202020204" pitchFamily="34" charset="0"/>
              </a:rPr>
              <a:t>Ask the learners for a list and write on the white board before revealing these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2F8D3-8F6C-4E7B-A9E4-A3638ADA908A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5525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altLang="en-US" dirty="0" smtClean="0">
                <a:latin typeface="Arial" panose="020B0604020202020204" pitchFamily="34" charset="0"/>
              </a:rPr>
              <a:t>Prompt learners to re-read info from session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32F8D3-8F6C-4E7B-A9E4-A3638ADA908A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5593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288758" y="1025979"/>
            <a:ext cx="4032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AU" sz="1600" dirty="0" smtClean="0">
                <a:solidFill>
                  <a:schemeClr val="bg1"/>
                </a:solidFill>
              </a:rPr>
              <a:t>The Workplace Literacy Project </a:t>
            </a:r>
          </a:p>
          <a:p>
            <a:pPr algn="l">
              <a:lnSpc>
                <a:spcPct val="100000"/>
              </a:lnSpc>
            </a:pPr>
            <a:r>
              <a:rPr lang="en-AU" altLang="en-US" sz="2000" b="1" dirty="0" smtClean="0">
                <a:solidFill>
                  <a:schemeClr val="bg1"/>
                </a:solidFill>
              </a:rPr>
              <a:t>Making a literacy friendly workplace</a:t>
            </a:r>
            <a:endParaRPr lang="en-AU" sz="3200" b="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88758" y="1821812"/>
            <a:ext cx="41099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AU" altLang="en-US" sz="3600" b="1" dirty="0" smtClean="0">
                <a:solidFill>
                  <a:schemeClr val="bg1"/>
                </a:solidFill>
              </a:rPr>
              <a:t>TRAIN THE</a:t>
            </a:r>
            <a:r>
              <a:rPr lang="en-AU" altLang="en-US" sz="3600" b="1" baseline="0" dirty="0" smtClean="0">
                <a:solidFill>
                  <a:schemeClr val="bg1"/>
                </a:solidFill>
              </a:rPr>
              <a:t> TRAINER</a:t>
            </a:r>
            <a:endParaRPr lang="en-AU" sz="3600" b="1" dirty="0" smtClean="0">
              <a:solidFill>
                <a:schemeClr val="bg1"/>
              </a:solidFill>
            </a:endParaRPr>
          </a:p>
          <a:p>
            <a:pPr algn="l"/>
            <a:r>
              <a:rPr lang="en-AU" sz="2400" b="0" dirty="0" smtClean="0">
                <a:solidFill>
                  <a:schemeClr val="bg1"/>
                </a:solidFill>
              </a:rPr>
              <a:t>Workshop</a:t>
            </a:r>
            <a:r>
              <a:rPr lang="en-AU" sz="2400" b="0" baseline="0" dirty="0" smtClean="0">
                <a:solidFill>
                  <a:schemeClr val="bg1"/>
                </a:solidFill>
              </a:rPr>
              <a:t> 2</a:t>
            </a:r>
            <a:endParaRPr lang="en-AU" sz="2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18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C2FD-AB4A-4D31-AC51-2692A873910E}" type="datetimeFigureOut">
              <a:rPr lang="en-AU" smtClean="0"/>
              <a:t>19/06/2018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9CD1-3BF9-46B8-BA25-52F1CA62EE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159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C2FD-AB4A-4D31-AC51-2692A873910E}" type="datetimeFigureOut">
              <a:rPr lang="en-AU" smtClean="0"/>
              <a:t>19/06/2018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9CD1-3BF9-46B8-BA25-52F1CA62EE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6203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15383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75882"/>
            <a:ext cx="78867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4620126" y="82704"/>
            <a:ext cx="4292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600" dirty="0" smtClean="0">
                <a:solidFill>
                  <a:schemeClr val="bg1"/>
                </a:solidFill>
              </a:rPr>
              <a:t>Workplace Literacy</a:t>
            </a:r>
            <a:r>
              <a:rPr lang="en-AU" sz="1600" baseline="0" dirty="0" smtClean="0">
                <a:solidFill>
                  <a:schemeClr val="bg1"/>
                </a:solidFill>
              </a:rPr>
              <a:t> t</a:t>
            </a:r>
            <a:r>
              <a:rPr lang="en-AU" sz="1600" dirty="0" smtClean="0">
                <a:solidFill>
                  <a:schemeClr val="bg1"/>
                </a:solidFill>
              </a:rPr>
              <a:t>rain the trainer </a:t>
            </a:r>
            <a:r>
              <a:rPr lang="en-AU" sz="1600" b="1" dirty="0" smtClean="0">
                <a:solidFill>
                  <a:schemeClr val="bg1"/>
                </a:solidFill>
              </a:rPr>
              <a:t>Workshop</a:t>
            </a:r>
            <a:r>
              <a:rPr lang="en-AU" sz="1600" b="1" baseline="0" dirty="0" smtClean="0">
                <a:solidFill>
                  <a:schemeClr val="bg1"/>
                </a:solidFill>
              </a:rPr>
              <a:t> 2</a:t>
            </a:r>
            <a:endParaRPr lang="en-A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797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615383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28650" y="2075882"/>
            <a:ext cx="78867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90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615383"/>
            <a:ext cx="7886700" cy="1325563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8650" y="2075882"/>
            <a:ext cx="78867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620126" y="82704"/>
            <a:ext cx="4292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1600" dirty="0" smtClean="0">
                <a:solidFill>
                  <a:schemeClr val="bg1"/>
                </a:solidFill>
              </a:rPr>
              <a:t>Workplace Literacy</a:t>
            </a:r>
            <a:r>
              <a:rPr lang="en-AU" sz="1600" baseline="0" dirty="0" smtClean="0">
                <a:solidFill>
                  <a:schemeClr val="bg1"/>
                </a:solidFill>
              </a:rPr>
              <a:t> t</a:t>
            </a:r>
            <a:r>
              <a:rPr lang="en-AU" sz="1600" dirty="0" smtClean="0">
                <a:solidFill>
                  <a:schemeClr val="bg1"/>
                </a:solidFill>
              </a:rPr>
              <a:t>rain the trainer </a:t>
            </a:r>
            <a:r>
              <a:rPr lang="en-AU" sz="1600" b="1" dirty="0" smtClean="0">
                <a:solidFill>
                  <a:schemeClr val="bg1"/>
                </a:solidFill>
              </a:rPr>
              <a:t>Workshop</a:t>
            </a:r>
            <a:r>
              <a:rPr lang="en-AU" sz="1600" b="1" baseline="0" dirty="0" smtClean="0">
                <a:solidFill>
                  <a:schemeClr val="bg1"/>
                </a:solidFill>
              </a:rPr>
              <a:t> 2</a:t>
            </a:r>
            <a:endParaRPr lang="en-AU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529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C2FD-AB4A-4D31-AC51-2692A873910E}" type="datetimeFigureOut">
              <a:rPr lang="en-AU" smtClean="0"/>
              <a:t>19/06/2018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9CD1-3BF9-46B8-BA25-52F1CA62EE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36132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C2FD-AB4A-4D31-AC51-2692A873910E}" type="datetimeFigureOut">
              <a:rPr lang="en-AU" smtClean="0"/>
              <a:t>19/06/2018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9CD1-3BF9-46B8-BA25-52F1CA62EE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060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C2FD-AB4A-4D31-AC51-2692A873910E}" type="datetimeFigureOut">
              <a:rPr lang="en-AU" smtClean="0"/>
              <a:t>19/06/2018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9CD1-3BF9-46B8-BA25-52F1CA62EE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2566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C2FD-AB4A-4D31-AC51-2692A873910E}" type="datetimeFigureOut">
              <a:rPr lang="en-AU" smtClean="0"/>
              <a:t>19/06/2018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9CD1-3BF9-46B8-BA25-52F1CA62EE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698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AC2FD-AB4A-4D31-AC51-2692A873910E}" type="datetimeFigureOut">
              <a:rPr lang="en-AU" smtClean="0"/>
              <a:t>19/06/2018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D9CD1-3BF9-46B8-BA25-52F1CA62EE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9818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AC2FD-AB4A-4D31-AC51-2692A873910E}" type="datetimeFigureOut">
              <a:rPr lang="en-AU" smtClean="0"/>
              <a:t>19/06/2018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D9CD1-3BF9-46B8-BA25-52F1CA62EEC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7569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onyaterborg.com/2014/04/04/the-value-of-a-critical-friend/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63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89555"/>
            <a:ext cx="7886700" cy="1325563"/>
          </a:xfrm>
        </p:spPr>
        <p:txBody>
          <a:bodyPr/>
          <a:lstStyle/>
          <a:p>
            <a:r>
              <a:rPr lang="en-AU" altLang="en-US" dirty="0"/>
              <a:t>Support longer-term outcomes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19128"/>
            <a:ext cx="7886700" cy="4351338"/>
          </a:xfrm>
        </p:spPr>
        <p:txBody>
          <a:bodyPr>
            <a:normAutofit/>
          </a:bodyPr>
          <a:lstStyle/>
          <a:p>
            <a:pPr lvl="1" indent="-457200"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buSzPct val="100000"/>
              <a:buFont typeface="+mj-lt"/>
              <a:buAutoNum type="arabicPeriod"/>
              <a:defRPr/>
            </a:pPr>
            <a:r>
              <a:rPr lang="en-AU" dirty="0"/>
              <a:t>Follow-up with learners in their workplace</a:t>
            </a:r>
          </a:p>
          <a:p>
            <a:pPr lvl="1" indent="-457200"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buSzPct val="100000"/>
              <a:buFont typeface="+mj-lt"/>
              <a:buAutoNum type="arabicPeriod"/>
              <a:defRPr/>
            </a:pPr>
            <a:r>
              <a:rPr lang="en-AU" dirty="0"/>
              <a:t>Coach supervisors</a:t>
            </a:r>
          </a:p>
        </p:txBody>
      </p:sp>
      <p:pic>
        <p:nvPicPr>
          <p:cNvPr id="11" name="Picture 1" descr="Calendar" title="Calenda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18" y="3498691"/>
            <a:ext cx="4427538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Indicates corresponding reading activity in Workbook" title="Eyeglasses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74" y="4977902"/>
            <a:ext cx="761455" cy="7614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34522" y="5173963"/>
            <a:ext cx="801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7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 descr="Indicates corresponding written activity in Workbook" title="Pen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74" y="5832565"/>
            <a:ext cx="761455" cy="761455"/>
          </a:xfrm>
          <a:prstGeom prst="rect">
            <a:avLst/>
          </a:prstGeom>
        </p:spPr>
      </p:pic>
      <p:pic>
        <p:nvPicPr>
          <p:cNvPr id="10" name="Picture 9" descr="Indicates corresponding discussion activity in Workbook" title="Discussion ico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870" y="5832564"/>
            <a:ext cx="761455" cy="7614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45597" y="6062911"/>
            <a:ext cx="988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7-9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0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Outcomes from today’s workshop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AU" altLang="en-US" dirty="0"/>
              <a:t>You will learn how to: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AU" dirty="0"/>
              <a:t>Evaluate your training session(s)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AU" dirty="0"/>
              <a:t>Support longer-term outcomes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sz="3000" dirty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Use techniques for engaging learners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Identify and work with tricky group dynamics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Report on your training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Design a short training </a:t>
            </a:r>
            <a:r>
              <a:rPr lang="en-AU" dirty="0" smtClean="0"/>
              <a:t>session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201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kern="0" dirty="0"/>
              <a:t>How can you tell if a learner is engaged</a:t>
            </a:r>
            <a:r>
              <a:rPr lang="en-AU" altLang="en-US" kern="0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6260"/>
            <a:ext cx="7886700" cy="43513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kern="0" dirty="0"/>
              <a:t>Listening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kern="0" dirty="0" smtClean="0"/>
              <a:t>Nodding</a:t>
            </a:r>
            <a:endParaRPr lang="en-AU" kern="0" dirty="0"/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kern="0" dirty="0"/>
              <a:t>Reading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kern="0" dirty="0"/>
              <a:t>Writing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kern="0" dirty="0"/>
              <a:t>Contributing to discussions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kern="0" dirty="0"/>
              <a:t>Thinking expression on their face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kern="0" dirty="0"/>
              <a:t>Making eye contact with </a:t>
            </a:r>
            <a:r>
              <a:rPr lang="en-AU" kern="0" dirty="0" smtClean="0"/>
              <a:t>trainer</a:t>
            </a:r>
            <a:endParaRPr lang="en-AU" kern="0" dirty="0"/>
          </a:p>
        </p:txBody>
      </p:sp>
      <p:pic>
        <p:nvPicPr>
          <p:cNvPr id="6" name="Picture 5" descr="Indicates corresponding written activity in Workbook" title="Pen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74" y="5832565"/>
            <a:ext cx="761455" cy="761455"/>
          </a:xfrm>
          <a:prstGeom prst="rect">
            <a:avLst/>
          </a:prstGeom>
        </p:spPr>
      </p:pic>
      <p:pic>
        <p:nvPicPr>
          <p:cNvPr id="8" name="Picture 7" descr="Indicates corresponding discussion activity in Workbook" title="Discussion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870" y="5832564"/>
            <a:ext cx="761455" cy="7614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45597" y="6062911"/>
            <a:ext cx="918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10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38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15383"/>
            <a:ext cx="8326814" cy="1325563"/>
          </a:xfrm>
        </p:spPr>
        <p:txBody>
          <a:bodyPr/>
          <a:lstStyle/>
          <a:p>
            <a:r>
              <a:rPr lang="en-AU" altLang="en-US" kern="0" dirty="0"/>
              <a:t>How can you tell if a learner is </a:t>
            </a:r>
            <a:r>
              <a:rPr lang="en-AU" altLang="en-US" kern="0" dirty="0" smtClean="0"/>
              <a:t>not engaged?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429" y="1826260"/>
            <a:ext cx="7886700" cy="435133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kern="0" dirty="0"/>
              <a:t>Looking out the window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kern="0" dirty="0"/>
              <a:t>Reading ahead in their book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kern="0" dirty="0"/>
              <a:t>Playing with their phone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kern="0" dirty="0" smtClean="0"/>
              <a:t>Sleep</a:t>
            </a:r>
            <a:endParaRPr lang="en-AU" kern="0" dirty="0"/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kern="0" dirty="0"/>
              <a:t>Doodling a lot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kern="0" dirty="0"/>
              <a:t>Not participating in discussions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kern="0" dirty="0"/>
              <a:t>Avoiding interaction with the group of trainer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kern="0" dirty="0" smtClean="0"/>
              <a:t>Distracted</a:t>
            </a:r>
            <a:endParaRPr lang="en-AU" kern="0" dirty="0"/>
          </a:p>
        </p:txBody>
      </p:sp>
      <p:pic>
        <p:nvPicPr>
          <p:cNvPr id="8" name="Picture 7" descr="Indicates corresponding discussion activity in Workbook" title="Discussion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870" y="5832564"/>
            <a:ext cx="761455" cy="761455"/>
          </a:xfrm>
          <a:prstGeom prst="rect">
            <a:avLst/>
          </a:prstGeom>
        </p:spPr>
      </p:pic>
      <p:pic>
        <p:nvPicPr>
          <p:cNvPr id="6" name="Picture 5" descr="Indicates corresponding written activity in Workbook" title="Pen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74" y="5832565"/>
            <a:ext cx="761455" cy="7614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45597" y="6062911"/>
            <a:ext cx="918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10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0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15383"/>
            <a:ext cx="8326814" cy="1325563"/>
          </a:xfrm>
        </p:spPr>
        <p:txBody>
          <a:bodyPr/>
          <a:lstStyle/>
          <a:p>
            <a:pPr>
              <a:defRPr/>
            </a:pPr>
            <a:r>
              <a:rPr lang="en-AU" altLang="en-US" kern="0" dirty="0"/>
              <a:t>What are some barriers to engagement?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82890"/>
            <a:ext cx="7886700" cy="435133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kern="0" dirty="0"/>
              <a:t>Learners don’t understand relevance of the training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kern="0" dirty="0"/>
              <a:t>The material is too difficult or too easy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kern="0" dirty="0"/>
              <a:t>The pace is too fast or too slow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kern="0" dirty="0"/>
              <a:t>There is too much talk by the trainer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kern="0" dirty="0"/>
              <a:t>The group is too big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kern="0" dirty="0"/>
              <a:t>The room is too warm or too dark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kern="0" dirty="0"/>
              <a:t>Learners worried about saying the wrong thing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kern="0" dirty="0"/>
              <a:t>A dominant person doesn’t let others have a say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kern="0" dirty="0"/>
              <a:t>A problem from outside the session is influencing the group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kern="0" dirty="0"/>
              <a:t>Learners are tired, worried about workload, etc.</a:t>
            </a:r>
          </a:p>
        </p:txBody>
      </p:sp>
      <p:pic>
        <p:nvPicPr>
          <p:cNvPr id="8" name="Picture 7" descr="Indicates corresponding discussion activity in Workbook" title="Discussion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870" y="5832564"/>
            <a:ext cx="761455" cy="761455"/>
          </a:xfrm>
          <a:prstGeom prst="rect">
            <a:avLst/>
          </a:prstGeom>
        </p:spPr>
      </p:pic>
      <p:pic>
        <p:nvPicPr>
          <p:cNvPr id="6" name="Picture 5" descr="Indicates corresponding writing activity in Workbook" title="Pen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74" y="5832565"/>
            <a:ext cx="761455" cy="7614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924822" y="6064896"/>
            <a:ext cx="1222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10-11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99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15383"/>
            <a:ext cx="8119424" cy="1325563"/>
          </a:xfrm>
        </p:spPr>
        <p:txBody>
          <a:bodyPr>
            <a:normAutofit/>
          </a:bodyPr>
          <a:lstStyle/>
          <a:p>
            <a:r>
              <a:rPr lang="en-AU" altLang="en-US" kern="0" dirty="0"/>
              <a:t>Remember the principles of adult learning</a:t>
            </a:r>
            <a:r>
              <a:rPr lang="en-AU" altLang="en-US" kern="0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kern="0" dirty="0"/>
              <a:t>The need to know 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kern="0" dirty="0"/>
              <a:t>The learner’s self-concept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kern="0" dirty="0"/>
              <a:t>The role of the learner’s experience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kern="0" dirty="0"/>
              <a:t>Readiness to learn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kern="0" dirty="0"/>
              <a:t>Orientation to learning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kern="0" dirty="0" smtClean="0"/>
              <a:t>Motivation</a:t>
            </a:r>
            <a:endParaRPr lang="en-AU" altLang="en-US" kern="0" dirty="0"/>
          </a:p>
        </p:txBody>
      </p:sp>
      <p:pic>
        <p:nvPicPr>
          <p:cNvPr id="4" name="Picture 3" descr="Indicates corresponding reading activity in Workbook" title="Eyeglasses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619" y="5665765"/>
            <a:ext cx="761455" cy="7614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22467" y="5861826"/>
            <a:ext cx="918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12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1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altLang="en-US" kern="0" dirty="0"/>
              <a:t>Techniques for </a:t>
            </a:r>
            <a:r>
              <a:rPr lang="en-AU" altLang="en-US" kern="0" dirty="0" smtClean="0"/>
              <a:t>engagement 1</a:t>
            </a:r>
            <a:endParaRPr lang="en-AU" altLang="en-US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55423"/>
            <a:ext cx="8241973" cy="4871797"/>
          </a:xfrm>
        </p:spPr>
        <p:txBody>
          <a:bodyPr>
            <a:noAutofit/>
          </a:bodyPr>
          <a:lstStyle/>
          <a:p>
            <a:pPr marL="0" indent="0">
              <a:lnSpc>
                <a:spcPct val="112000"/>
              </a:lnSpc>
              <a:spcBef>
                <a:spcPts val="0"/>
              </a:spcBef>
              <a:buClr>
                <a:srgbClr val="00B0F0"/>
              </a:buClr>
              <a:buFontTx/>
              <a:buNone/>
              <a:defRPr/>
            </a:pPr>
            <a:r>
              <a:rPr lang="en-AU" altLang="en-US" sz="2000" b="1" kern="0" dirty="0"/>
              <a:t>The training materials</a:t>
            </a:r>
          </a:p>
          <a:p>
            <a:pPr>
              <a:lnSpc>
                <a:spcPct val="112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lang="en-AU" altLang="en-US" sz="2000" kern="0" dirty="0"/>
              <a:t>Clearly explain how the training applies to specific workplace duties</a:t>
            </a:r>
          </a:p>
          <a:p>
            <a:pPr>
              <a:lnSpc>
                <a:spcPct val="112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lang="en-AU" altLang="en-US" sz="2000" kern="0" dirty="0"/>
              <a:t>Think about the audience as you develop the materials</a:t>
            </a:r>
          </a:p>
          <a:p>
            <a:pPr lvl="1">
              <a:lnSpc>
                <a:spcPct val="112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lang="en-AU" altLang="en-US" sz="2000" kern="0" dirty="0"/>
              <a:t>What do they already know?</a:t>
            </a:r>
          </a:p>
          <a:p>
            <a:pPr lvl="1">
              <a:lnSpc>
                <a:spcPct val="112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lang="en-AU" altLang="en-US" sz="2000" kern="0" dirty="0"/>
              <a:t>What is their experience with the topic?</a:t>
            </a:r>
          </a:p>
          <a:p>
            <a:pPr lvl="1">
              <a:lnSpc>
                <a:spcPct val="112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lang="en-AU" altLang="en-US" sz="2000" kern="0" dirty="0"/>
              <a:t>Do they have the literacy and numeracy skills, or do these need to be taught?</a:t>
            </a:r>
          </a:p>
          <a:p>
            <a:pPr>
              <a:lnSpc>
                <a:spcPct val="112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lang="en-AU" altLang="en-US" sz="2000" kern="0" dirty="0"/>
              <a:t>Use a clear structure with headings and explicit transitions </a:t>
            </a:r>
          </a:p>
          <a:p>
            <a:pPr>
              <a:lnSpc>
                <a:spcPct val="112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lang="en-AU" altLang="en-US" sz="2000" kern="0" dirty="0"/>
              <a:t>Work out the order in which you need to cover topics - sequencing</a:t>
            </a:r>
          </a:p>
          <a:p>
            <a:pPr>
              <a:lnSpc>
                <a:spcPct val="112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lang="en-AU" altLang="en-US" sz="2000" kern="0" dirty="0"/>
              <a:t>Use a variety of methods to accommodate learning styles</a:t>
            </a:r>
          </a:p>
          <a:p>
            <a:pPr>
              <a:lnSpc>
                <a:spcPct val="112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lang="en-AU" altLang="en-US" sz="2000" kern="0" dirty="0"/>
              <a:t>Allow learners to draw on existing knowledge, rather than tell them everything</a:t>
            </a:r>
          </a:p>
          <a:p>
            <a:pPr>
              <a:lnSpc>
                <a:spcPct val="112000"/>
              </a:lnSpc>
              <a:spcBef>
                <a:spcPts val="0"/>
              </a:spcBef>
              <a:buClr>
                <a:srgbClr val="00B0F0"/>
              </a:buClr>
              <a:defRPr/>
            </a:pPr>
            <a:r>
              <a:rPr lang="en-AU" altLang="en-US" sz="2000" kern="0" dirty="0"/>
              <a:t>Update your materials regularly on the basis of feedback</a:t>
            </a:r>
            <a:endParaRPr lang="en-AU" sz="2000" dirty="0"/>
          </a:p>
        </p:txBody>
      </p:sp>
      <p:pic>
        <p:nvPicPr>
          <p:cNvPr id="8" name="Picture 7" descr="Indicates corresponding written activity in Workbook" title="Pen ic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26" y="834386"/>
            <a:ext cx="761455" cy="761455"/>
          </a:xfrm>
          <a:prstGeom prst="rect">
            <a:avLst/>
          </a:prstGeom>
        </p:spPr>
      </p:pic>
      <p:pic>
        <p:nvPicPr>
          <p:cNvPr id="9" name="Picture 8" descr="Indicates corresponding reading activity in Workbook" title="Eyeglasses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71" y="834386"/>
            <a:ext cx="761455" cy="761455"/>
          </a:xfrm>
          <a:prstGeom prst="rect">
            <a:avLst/>
          </a:prstGeom>
        </p:spPr>
      </p:pic>
      <p:pic>
        <p:nvPicPr>
          <p:cNvPr id="10" name="Picture 9" descr="Indicates corresponding discussion&#10;activity in Workbook" title="Discussion Activity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335" y="834386"/>
            <a:ext cx="761455" cy="7614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976517" y="1595841"/>
            <a:ext cx="1222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12-13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21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altLang="en-US" kern="0" dirty="0"/>
              <a:t>Techniques for </a:t>
            </a:r>
            <a:r>
              <a:rPr lang="en-AU" altLang="en-US" kern="0" dirty="0" smtClean="0"/>
              <a:t>engagement 2</a:t>
            </a:r>
            <a:endParaRPr lang="en-AU" altLang="en-US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8624"/>
            <a:ext cx="8241973" cy="4871797"/>
          </a:xfrm>
        </p:spPr>
        <p:txBody>
          <a:bodyPr>
            <a:noAutofit/>
          </a:bodyPr>
          <a:lstStyle/>
          <a:p>
            <a:pPr marL="0" indent="0">
              <a:lnSpc>
                <a:spcPct val="112000"/>
              </a:lnSpc>
              <a:spcBef>
                <a:spcPts val="0"/>
              </a:spcBef>
              <a:buClr>
                <a:srgbClr val="00B0F0"/>
              </a:buClr>
              <a:buNone/>
              <a:defRPr/>
            </a:pPr>
            <a:r>
              <a:rPr lang="en-AU" altLang="en-US" sz="2000" b="1" kern="0" dirty="0"/>
              <a:t>The training environment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000" kern="0" dirty="0"/>
              <a:t>Make sure the room is a good temperature, with good lighting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000" kern="0" dirty="0"/>
              <a:t>Make sure learners have food and drink as needed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000" kern="0" dirty="0"/>
              <a:t>In general, the group should not be more than about 10-12 people</a:t>
            </a:r>
          </a:p>
          <a:p>
            <a:pPr marL="0" indent="0">
              <a:lnSpc>
                <a:spcPct val="112000"/>
              </a:lnSpc>
              <a:spcBef>
                <a:spcPts val="0"/>
              </a:spcBef>
              <a:buClr>
                <a:srgbClr val="00B0F0"/>
              </a:buClr>
              <a:buNone/>
              <a:defRPr/>
            </a:pPr>
            <a:r>
              <a:rPr lang="en-AU" altLang="en-US" sz="2000" b="1" kern="0" dirty="0"/>
              <a:t>Before the session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000" kern="0" dirty="0"/>
              <a:t>Make sure learners won’t be interrupted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000" kern="0" dirty="0"/>
              <a:t>Ask supervisor to arrange cover and encourage the learner to participate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000" kern="0" dirty="0"/>
              <a:t>Get a heads up from the </a:t>
            </a:r>
            <a:r>
              <a:rPr lang="en-AU" altLang="en-US" sz="2000" b="1" kern="0" dirty="0"/>
              <a:t>supervisor</a:t>
            </a:r>
            <a:r>
              <a:rPr lang="en-AU" altLang="en-US" sz="2000" kern="0" dirty="0"/>
              <a:t> about any dynamics or issues in the group that you should know about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000" kern="0" dirty="0"/>
              <a:t>Make sure learners know the location, start and finish times, </a:t>
            </a:r>
            <a:r>
              <a:rPr lang="en-AU" altLang="en-US" sz="2000" kern="0" dirty="0" smtClean="0"/>
              <a:t>and break </a:t>
            </a:r>
            <a:r>
              <a:rPr lang="en-AU" altLang="en-US" sz="2000" kern="0" dirty="0"/>
              <a:t>times</a:t>
            </a:r>
          </a:p>
          <a:p>
            <a:pPr>
              <a:lnSpc>
                <a:spcPct val="112000"/>
              </a:lnSpc>
              <a:spcBef>
                <a:spcPts val="0"/>
              </a:spcBef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000" kern="0" dirty="0"/>
              <a:t>Make sure you have a good knowledge of the topic and are really familiar with the training materials</a:t>
            </a:r>
          </a:p>
        </p:txBody>
      </p:sp>
      <p:pic>
        <p:nvPicPr>
          <p:cNvPr id="4" name="Picture 3" descr="Indicates corresponding written activity in Workbook" title="Pen ic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26" y="834386"/>
            <a:ext cx="761455" cy="761455"/>
          </a:xfrm>
          <a:prstGeom prst="rect">
            <a:avLst/>
          </a:prstGeom>
        </p:spPr>
      </p:pic>
      <p:pic>
        <p:nvPicPr>
          <p:cNvPr id="6" name="Picture 5" descr="Indicates corresponding reading activity in Workbook" title="Eyeglasses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71" y="834386"/>
            <a:ext cx="761455" cy="761455"/>
          </a:xfrm>
          <a:prstGeom prst="rect">
            <a:avLst/>
          </a:prstGeom>
        </p:spPr>
      </p:pic>
      <p:pic>
        <p:nvPicPr>
          <p:cNvPr id="7" name="Picture 6" descr="Indicates corresponding discussion activity in Workbook" title="Discussion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335" y="834386"/>
            <a:ext cx="761455" cy="7614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76517" y="1595841"/>
            <a:ext cx="1222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12-13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70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altLang="en-US" kern="0" dirty="0"/>
              <a:t>Techniques for </a:t>
            </a:r>
            <a:r>
              <a:rPr lang="en-AU" altLang="en-US" kern="0" dirty="0" smtClean="0"/>
              <a:t>engagement 3</a:t>
            </a:r>
            <a:endParaRPr lang="en-AU" altLang="en-US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8624"/>
            <a:ext cx="8241973" cy="4871797"/>
          </a:xfrm>
        </p:spPr>
        <p:txBody>
          <a:bodyPr>
            <a:noAutofit/>
          </a:bodyPr>
          <a:lstStyle/>
          <a:p>
            <a:pPr marL="0" indent="0"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buFontTx/>
              <a:buNone/>
              <a:defRPr/>
            </a:pPr>
            <a:r>
              <a:rPr lang="en-AU" altLang="en-US" sz="2000" b="1" kern="0" dirty="0"/>
              <a:t>During the session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000" kern="0" dirty="0"/>
              <a:t>Start on time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000" kern="0" dirty="0"/>
              <a:t>Suggest turning phones off, and give time during breaks to check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000" kern="0" dirty="0"/>
              <a:t>Use an icebreaker activity to have a laugh and give everyone the chance to introduce themselves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000" kern="0" dirty="0"/>
              <a:t>Let learners know that asking questions is fantastic!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000" kern="0" dirty="0"/>
              <a:t>Make sure timing is appropriate, adjust throughout session as appropriate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000" kern="0" dirty="0"/>
              <a:t>Speak clearly, pause as needed</a:t>
            </a:r>
          </a:p>
        </p:txBody>
      </p:sp>
      <p:pic>
        <p:nvPicPr>
          <p:cNvPr id="4" name="Picture 3" descr="Indicates corresponding written activity in Workbook" title="Pen ic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26" y="834386"/>
            <a:ext cx="761455" cy="761455"/>
          </a:xfrm>
          <a:prstGeom prst="rect">
            <a:avLst/>
          </a:prstGeom>
        </p:spPr>
      </p:pic>
      <p:pic>
        <p:nvPicPr>
          <p:cNvPr id="6" name="Picture 5" descr="Indicates corresponding reading activity in Workbook" title="Eyeglasses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71" y="834386"/>
            <a:ext cx="761455" cy="761455"/>
          </a:xfrm>
          <a:prstGeom prst="rect">
            <a:avLst/>
          </a:prstGeom>
        </p:spPr>
      </p:pic>
      <p:pic>
        <p:nvPicPr>
          <p:cNvPr id="7" name="Picture 6" descr="Indicates corresponding discussion activity in Workbook" title="Discussion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335" y="834386"/>
            <a:ext cx="761455" cy="7614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76517" y="1595841"/>
            <a:ext cx="1222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12-13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AU" altLang="en-US" kern="0" dirty="0"/>
              <a:t>Techniques for </a:t>
            </a:r>
            <a:r>
              <a:rPr lang="en-AU" altLang="en-US" kern="0" dirty="0" smtClean="0"/>
              <a:t>engagement 4</a:t>
            </a:r>
            <a:endParaRPr lang="en-AU" altLang="en-US" kern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8624"/>
            <a:ext cx="8241973" cy="4871797"/>
          </a:xfrm>
        </p:spPr>
        <p:txBody>
          <a:bodyPr>
            <a:noAutofit/>
          </a:bodyPr>
          <a:lstStyle/>
          <a:p>
            <a:pPr marL="0" indent="0"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buFontTx/>
              <a:buNone/>
              <a:defRPr/>
            </a:pPr>
            <a:r>
              <a:rPr lang="en-AU" altLang="en-US" sz="2000" b="1" kern="0" dirty="0"/>
              <a:t>Manage discussions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000" kern="0" dirty="0"/>
              <a:t>Encourage a collegial learning environment through use of discussion and critical friends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000" kern="0" dirty="0"/>
              <a:t>Give learners time to think after you’ve asked a question – don’t jump in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000" kern="0" dirty="0"/>
              <a:t>Don’t let discussion get side-tracked – stick to the aims and time allocation for each segment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000" kern="0" dirty="0"/>
              <a:t>Ensure everyone has a chance to have input – manage dominant characters (we’ll discuss this shortly)</a:t>
            </a:r>
          </a:p>
        </p:txBody>
      </p:sp>
      <p:pic>
        <p:nvPicPr>
          <p:cNvPr id="4" name="Picture 3" descr="Indicates corresponding written activity in Workbook" title="Pen ic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726" y="834386"/>
            <a:ext cx="761455" cy="761455"/>
          </a:xfrm>
          <a:prstGeom prst="rect">
            <a:avLst/>
          </a:prstGeom>
        </p:spPr>
      </p:pic>
      <p:pic>
        <p:nvPicPr>
          <p:cNvPr id="6" name="Picture 5" descr="Indicates corresponding reading activity in Workbook" title="Eyeglasses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271" y="834386"/>
            <a:ext cx="761455" cy="761455"/>
          </a:xfrm>
          <a:prstGeom prst="rect">
            <a:avLst/>
          </a:prstGeom>
        </p:spPr>
      </p:pic>
      <p:pic>
        <p:nvPicPr>
          <p:cNvPr id="7" name="Picture 6" descr="Indicates corresponding discussion activity in Workbook" title="Discussion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335" y="834386"/>
            <a:ext cx="761455" cy="7614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76517" y="1595841"/>
            <a:ext cx="12229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12-13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70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Recap from workshop 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buFontTx/>
              <a:buNone/>
              <a:defRPr/>
            </a:pPr>
            <a:r>
              <a:rPr lang="en-AU" dirty="0"/>
              <a:t>We covered: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What we mean by workplace literacy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How training session are documented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The content of each toolkit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The key principles of adult learning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The literacy learning cycle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Preparation for a workshop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How to seek feedback and reflect on a workshop</a:t>
            </a:r>
          </a:p>
        </p:txBody>
      </p:sp>
    </p:spTree>
    <p:extLst>
      <p:ext uri="{BB962C8B-B14F-4D97-AF65-F5344CB8AC3E}">
        <p14:creationId xmlns:p14="http://schemas.microsoft.com/office/powerpoint/2010/main" val="26420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kern="0" dirty="0"/>
              <a:t>Techniques for </a:t>
            </a:r>
            <a:r>
              <a:rPr lang="en-AU" altLang="en-US" kern="0" dirty="0" smtClean="0"/>
              <a:t>engagement 5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buFontTx/>
              <a:buNone/>
              <a:defRPr/>
            </a:pPr>
            <a:r>
              <a:rPr lang="en-AU" altLang="en-US" kern="0" dirty="0" smtClean="0"/>
              <a:t>Are there any </a:t>
            </a:r>
            <a:r>
              <a:rPr lang="en-AU" altLang="en-US" kern="0" dirty="0"/>
              <a:t>techniques that you are unsure </a:t>
            </a:r>
            <a:r>
              <a:rPr lang="en-AU" altLang="en-US" kern="0" dirty="0" smtClean="0"/>
              <a:t>about?</a:t>
            </a:r>
            <a:endParaRPr lang="en-AU" altLang="en-US" kern="0" dirty="0"/>
          </a:p>
          <a:p>
            <a:pPr marL="0" indent="0"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buFontTx/>
              <a:buNone/>
              <a:defRPr/>
            </a:pPr>
            <a:endParaRPr lang="en-AU" altLang="en-US" kern="0" dirty="0"/>
          </a:p>
          <a:p>
            <a:endParaRPr lang="en-AU" dirty="0"/>
          </a:p>
        </p:txBody>
      </p:sp>
      <p:pic>
        <p:nvPicPr>
          <p:cNvPr id="4" name="Picture 3" descr="Indicates corresponding written activity in Workbook" title="Pen ic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95" y="5315278"/>
            <a:ext cx="761455" cy="761455"/>
          </a:xfrm>
          <a:prstGeom prst="rect">
            <a:avLst/>
          </a:prstGeom>
        </p:spPr>
      </p:pic>
      <p:pic>
        <p:nvPicPr>
          <p:cNvPr id="5" name="Picture 4" descr="Indicates corresponding reading activity in Workbook" title="Eyeglasses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2440" y="5315278"/>
            <a:ext cx="761455" cy="761455"/>
          </a:xfrm>
          <a:prstGeom prst="rect">
            <a:avLst/>
          </a:prstGeom>
        </p:spPr>
      </p:pic>
      <p:pic>
        <p:nvPicPr>
          <p:cNvPr id="6" name="Picture 5" descr="Indicates corresponding discussion activity in Workbook" title="Discussion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075" y="5315278"/>
            <a:ext cx="761455" cy="7614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015220" y="5565338"/>
            <a:ext cx="1216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12-13</a:t>
            </a:r>
          </a:p>
          <a:p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71800" y="6211669"/>
            <a:ext cx="55435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altLang="en-US" dirty="0">
                <a:solidFill>
                  <a:schemeClr val="accent1">
                    <a:lumMod val="75000"/>
                  </a:schemeClr>
                </a:solidFill>
              </a:rPr>
              <a:t>There are some extra self-directed activities on page 14</a:t>
            </a:r>
          </a:p>
        </p:txBody>
      </p:sp>
    </p:spTree>
    <p:extLst>
      <p:ext uri="{BB962C8B-B14F-4D97-AF65-F5344CB8AC3E}">
        <p14:creationId xmlns:p14="http://schemas.microsoft.com/office/powerpoint/2010/main" val="386780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Outcomes from today’s workshop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AU" altLang="en-US" dirty="0"/>
              <a:t>You will learn how to: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AU" dirty="0"/>
              <a:t>Evaluate your training session(s)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AU" dirty="0"/>
              <a:t>Support longer-term outcomes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AU" dirty="0"/>
              <a:t>Use techniques for engaging learners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sz="3000" dirty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Identify and work with tricky group dynamics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Report on your training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Design a short training </a:t>
            </a:r>
            <a:r>
              <a:rPr lang="en-AU" dirty="0" smtClean="0"/>
              <a:t>session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6034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15383"/>
            <a:ext cx="8298534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altLang="en-US" dirty="0"/>
              <a:t>Identify and work with tricky group </a:t>
            </a:r>
            <a:r>
              <a:rPr lang="en-AU" altLang="en-US" dirty="0" smtClean="0"/>
              <a:t>dynamics</a:t>
            </a:r>
            <a:endParaRPr lang="en-AU" altLang="en-US" kern="0" dirty="0"/>
          </a:p>
        </p:txBody>
      </p:sp>
      <p:sp>
        <p:nvSpPr>
          <p:cNvPr id="20" name="TextBox 19"/>
          <p:cNvSpPr txBox="1"/>
          <p:nvPr/>
        </p:nvSpPr>
        <p:spPr>
          <a:xfrm>
            <a:off x="904672" y="1819072"/>
            <a:ext cx="408323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 smtClean="0"/>
              <a:t>Top #5</a:t>
            </a:r>
          </a:p>
          <a:p>
            <a:r>
              <a:rPr lang="en-AU" sz="3600" dirty="0" smtClean="0"/>
              <a:t>Personalities</a:t>
            </a:r>
          </a:p>
          <a:p>
            <a:r>
              <a:rPr lang="en-AU" sz="3600" dirty="0" smtClean="0"/>
              <a:t>Attitudes</a:t>
            </a:r>
          </a:p>
          <a:p>
            <a:r>
              <a:rPr lang="en-AU" sz="3600" dirty="0" smtClean="0"/>
              <a:t>Staying on topic</a:t>
            </a:r>
          </a:p>
          <a:p>
            <a:r>
              <a:rPr lang="en-AU" sz="3600" dirty="0" smtClean="0"/>
              <a:t>Controlling the room</a:t>
            </a:r>
          </a:p>
          <a:p>
            <a:r>
              <a:rPr lang="en-AU" sz="3600" dirty="0" smtClean="0"/>
              <a:t>Keeping the pace</a:t>
            </a:r>
            <a:endParaRPr lang="en-AU" sz="3600" dirty="0"/>
          </a:p>
        </p:txBody>
      </p:sp>
      <p:pic>
        <p:nvPicPr>
          <p:cNvPr id="4" name="Picture 3" descr="Indicates corresponding written activity in Workbook" title="Pen ic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94" y="5277581"/>
            <a:ext cx="761455" cy="761455"/>
          </a:xfrm>
          <a:prstGeom prst="rect">
            <a:avLst/>
          </a:prstGeom>
        </p:spPr>
      </p:pic>
      <p:pic>
        <p:nvPicPr>
          <p:cNvPr id="6" name="Picture 5" descr="Indicates corresponding discussion activity in Workbook" title="Discussion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959" y="5277582"/>
            <a:ext cx="761455" cy="7614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775105" y="5531770"/>
            <a:ext cx="1216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altLang="en-US" dirty="0" smtClean="0">
                <a:solidFill>
                  <a:srgbClr val="1CADE4">
                    <a:lumMod val="75000"/>
                  </a:srgbClr>
                </a:solidFill>
              </a:rPr>
              <a:t>Page 15</a:t>
            </a:r>
          </a:p>
          <a:p>
            <a:endParaRPr lang="en-AU" altLang="en-US" dirty="0">
              <a:solidFill>
                <a:srgbClr val="1CADE4">
                  <a:lumMod val="75000"/>
                </a:srgbClr>
              </a:solidFill>
            </a:endParaRPr>
          </a:p>
        </p:txBody>
      </p:sp>
      <p:pic>
        <p:nvPicPr>
          <p:cNvPr id="17" name="Picture 16" descr="Indicates corresponding reading activity in workbook" title="Eyeglasses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95" y="6059973"/>
            <a:ext cx="761455" cy="761455"/>
          </a:xfrm>
          <a:prstGeom prst="rect">
            <a:avLst/>
          </a:prstGeom>
        </p:spPr>
      </p:pic>
      <p:pic>
        <p:nvPicPr>
          <p:cNvPr id="18" name="Picture 17" descr="Indicates corresponding discussion activity in workbook" title="Discussion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530" y="6059973"/>
            <a:ext cx="761455" cy="76145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775105" y="6272282"/>
            <a:ext cx="1216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altLang="en-US" dirty="0" smtClean="0">
                <a:solidFill>
                  <a:srgbClr val="1CADE4">
                    <a:lumMod val="75000"/>
                  </a:srgbClr>
                </a:solidFill>
              </a:rPr>
              <a:t>Page 16</a:t>
            </a:r>
          </a:p>
          <a:p>
            <a:endParaRPr lang="en-AU" altLang="en-US" dirty="0">
              <a:solidFill>
                <a:srgbClr val="1CADE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87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Outcomes from today’s workshop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AU" altLang="en-US" dirty="0"/>
              <a:t>You will learn how to: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AU" dirty="0"/>
              <a:t>Evaluate your training session(s)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AU" dirty="0"/>
              <a:t>Support longer-term outcomes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AU" dirty="0"/>
              <a:t>Use techniques for engaging learners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AU" dirty="0"/>
              <a:t>Identify and work with tricky group dynamics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sz="3000" dirty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Report on your training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Design a short training </a:t>
            </a:r>
            <a:r>
              <a:rPr lang="en-AU" dirty="0" smtClean="0"/>
              <a:t>session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3473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Reporting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400" kern="0" dirty="0"/>
              <a:t>Stage 3 of evaluation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400" kern="0" dirty="0"/>
              <a:t>Audience</a:t>
            </a:r>
          </a:p>
          <a:p>
            <a:pPr lvl="1"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kern="0" dirty="0"/>
              <a:t>You are generally writing for your supervisor, the learners’ supervisor and management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400" kern="0" dirty="0"/>
              <a:t>Purpose</a:t>
            </a:r>
          </a:p>
          <a:p>
            <a:pPr lvl="1"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kern="0" dirty="0"/>
              <a:t>To give information about what happened, </a:t>
            </a:r>
            <a:br>
              <a:rPr lang="en-AU" altLang="en-US" kern="0" dirty="0"/>
            </a:br>
            <a:r>
              <a:rPr lang="en-AU" altLang="en-US" kern="0" dirty="0"/>
              <a:t>the outcomes, and what you think </a:t>
            </a:r>
            <a:br>
              <a:rPr lang="en-AU" altLang="en-US" kern="0" dirty="0"/>
            </a:br>
            <a:r>
              <a:rPr lang="en-AU" altLang="en-US" kern="0" dirty="0"/>
              <a:t>needs to change</a:t>
            </a:r>
          </a:p>
          <a:p>
            <a:endParaRPr lang="en-AU" dirty="0"/>
          </a:p>
        </p:txBody>
      </p:sp>
      <p:pic>
        <p:nvPicPr>
          <p:cNvPr id="4" name="Picture 3" descr="Indicates corresponding written activity in workbook" title="Pen ic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480" y="5836489"/>
            <a:ext cx="761455" cy="761455"/>
          </a:xfrm>
          <a:prstGeom prst="rect">
            <a:avLst/>
          </a:prstGeom>
        </p:spPr>
      </p:pic>
      <p:pic>
        <p:nvPicPr>
          <p:cNvPr id="6" name="Picture 5" descr="Indicates corresponding reading activity in workbook" title="Eyeglasses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96" y="5800701"/>
            <a:ext cx="761455" cy="7614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74145" y="6104054"/>
            <a:ext cx="1216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altLang="en-US" dirty="0" smtClean="0">
                <a:solidFill>
                  <a:srgbClr val="1CADE4">
                    <a:lumMod val="75000"/>
                  </a:srgbClr>
                </a:solidFill>
              </a:rPr>
              <a:t>Page 17-19</a:t>
            </a:r>
          </a:p>
          <a:p>
            <a:endParaRPr lang="en-AU" altLang="en-US" dirty="0">
              <a:solidFill>
                <a:srgbClr val="1CADE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8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Outcomes from today’s workshop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AU" altLang="en-US" dirty="0"/>
              <a:t>You will learn how to: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AU" dirty="0"/>
              <a:t>Evaluate your training session(s)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AU" dirty="0"/>
              <a:t>Support longer-term outcomes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AU" dirty="0"/>
              <a:t>Use techniques for engaging learners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AU" dirty="0"/>
              <a:t>Identify and work with tricky group dynamics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AU" dirty="0"/>
              <a:t>Report on your training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sz="3000" dirty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Design a short training session</a:t>
            </a:r>
          </a:p>
        </p:txBody>
      </p:sp>
    </p:spTree>
    <p:extLst>
      <p:ext uri="{BB962C8B-B14F-4D97-AF65-F5344CB8AC3E}">
        <p14:creationId xmlns:p14="http://schemas.microsoft.com/office/powerpoint/2010/main" val="60524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Design a short training </a:t>
            </a:r>
            <a:r>
              <a:rPr lang="en-AU" altLang="en-US" dirty="0" smtClean="0"/>
              <a:t>session 1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buFontTx/>
              <a:buNone/>
              <a:defRPr/>
            </a:pPr>
            <a:r>
              <a:rPr lang="en-AU" altLang="en-US" sz="2400" b="1" kern="0" dirty="0"/>
              <a:t>Step 1 – Recognise your purpose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400" kern="0" dirty="0"/>
              <a:t>What workplace issue(s) are you trying to solve?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400" kern="0" dirty="0"/>
              <a:t>What workplace task(s) does the training aim to address?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400" kern="0" dirty="0"/>
              <a:t>Who will you train (your audience)? What do you know about them?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400" kern="0" dirty="0"/>
              <a:t>What is the title of your session</a:t>
            </a:r>
            <a:r>
              <a:rPr lang="en-AU" altLang="en-US" sz="2400" kern="0" dirty="0" smtClean="0"/>
              <a:t>?</a:t>
            </a:r>
            <a:endParaRPr lang="en-AU" altLang="en-US" sz="2400" kern="0" dirty="0"/>
          </a:p>
        </p:txBody>
      </p:sp>
      <p:pic>
        <p:nvPicPr>
          <p:cNvPr id="7" name="Picture 6" descr="Indicates corresponding written activity in workbook" title="Pen ic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94" y="5437839"/>
            <a:ext cx="761455" cy="761455"/>
          </a:xfrm>
          <a:prstGeom prst="rect">
            <a:avLst/>
          </a:prstGeom>
        </p:spPr>
      </p:pic>
      <p:pic>
        <p:nvPicPr>
          <p:cNvPr id="8" name="Picture 7" descr="Indicates corresponding discussion activity in workbook" title="Discussion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959" y="5437840"/>
            <a:ext cx="761455" cy="7614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75105" y="5692028"/>
            <a:ext cx="1216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altLang="en-US" dirty="0" smtClean="0">
                <a:solidFill>
                  <a:srgbClr val="1CADE4">
                    <a:lumMod val="75000"/>
                  </a:srgbClr>
                </a:solidFill>
              </a:rPr>
              <a:t>Page 20</a:t>
            </a:r>
          </a:p>
          <a:p>
            <a:endParaRPr lang="en-AU" altLang="en-US" dirty="0">
              <a:solidFill>
                <a:srgbClr val="1CADE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28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Design a short training </a:t>
            </a:r>
            <a:r>
              <a:rPr lang="en-AU" altLang="en-US" dirty="0" smtClean="0"/>
              <a:t>session 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buFontTx/>
              <a:buNone/>
              <a:defRPr/>
            </a:pPr>
            <a:r>
              <a:rPr lang="en-AU" altLang="en-US" sz="2400" b="1" kern="0" dirty="0"/>
              <a:t>Step 2 – Plan the structure and sequence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400" kern="0" dirty="0"/>
              <a:t>Structuring is working out the topics you will cover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400" kern="0" dirty="0"/>
              <a:t>Sequencing is working out the order you will cover it</a:t>
            </a:r>
          </a:p>
        </p:txBody>
      </p:sp>
      <p:pic>
        <p:nvPicPr>
          <p:cNvPr id="7" name="Picture 6" descr="Indicates corresponding written activity in workbook" title="Pen ic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94" y="5437839"/>
            <a:ext cx="761455" cy="761455"/>
          </a:xfrm>
          <a:prstGeom prst="rect">
            <a:avLst/>
          </a:prstGeom>
        </p:spPr>
      </p:pic>
      <p:pic>
        <p:nvPicPr>
          <p:cNvPr id="8" name="Picture 7" descr="Indicates corresponding discussion activity in workbook" title="Discussion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959" y="5437840"/>
            <a:ext cx="761455" cy="7614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75105" y="5692028"/>
            <a:ext cx="1216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altLang="en-US" dirty="0" smtClean="0">
                <a:solidFill>
                  <a:srgbClr val="1CADE4">
                    <a:lumMod val="75000"/>
                  </a:srgbClr>
                </a:solidFill>
              </a:rPr>
              <a:t>Page 21</a:t>
            </a:r>
          </a:p>
          <a:p>
            <a:endParaRPr lang="en-AU" altLang="en-US" dirty="0">
              <a:solidFill>
                <a:srgbClr val="1CADE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84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Design a short training </a:t>
            </a:r>
            <a:r>
              <a:rPr lang="en-AU" altLang="en-US" dirty="0" smtClean="0"/>
              <a:t>session 3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buFontTx/>
              <a:buNone/>
              <a:defRPr/>
            </a:pPr>
            <a:r>
              <a:rPr lang="en-AU" altLang="en-US" sz="2400" b="1" kern="0" dirty="0"/>
              <a:t>Step 3 - Use the session plan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400" kern="0" dirty="0"/>
              <a:t>Use a template to enter your topics and subtopics in order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400" kern="0" dirty="0"/>
              <a:t>Describe your expected outcome(s) for each subtopic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400" kern="0" dirty="0"/>
              <a:t>Check with your critical friend and update to reflect their feedback</a:t>
            </a:r>
          </a:p>
        </p:txBody>
      </p:sp>
      <p:pic>
        <p:nvPicPr>
          <p:cNvPr id="7" name="Picture 6" descr="Indicates corresponding written activity in workbook" title="Pen ic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94" y="5437839"/>
            <a:ext cx="761455" cy="761455"/>
          </a:xfrm>
          <a:prstGeom prst="rect">
            <a:avLst/>
          </a:prstGeom>
        </p:spPr>
      </p:pic>
      <p:pic>
        <p:nvPicPr>
          <p:cNvPr id="8" name="Picture 7" descr="Indicates corresponding discussion activity in workbook" title="Discussion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959" y="5437840"/>
            <a:ext cx="761455" cy="7614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75105" y="5692028"/>
            <a:ext cx="1216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altLang="en-US" dirty="0" smtClean="0">
                <a:solidFill>
                  <a:srgbClr val="1CADE4">
                    <a:lumMod val="75000"/>
                  </a:srgbClr>
                </a:solidFill>
              </a:rPr>
              <a:t>Page 22</a:t>
            </a:r>
          </a:p>
          <a:p>
            <a:endParaRPr lang="en-AU" altLang="en-US" dirty="0">
              <a:solidFill>
                <a:srgbClr val="1CADE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80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Design a short training </a:t>
            </a:r>
            <a:r>
              <a:rPr lang="en-AU" altLang="en-US" dirty="0" smtClean="0"/>
              <a:t>session 4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buFontTx/>
              <a:buNone/>
              <a:defRPr/>
            </a:pPr>
            <a:r>
              <a:rPr lang="en-AU" altLang="en-US" sz="2400" b="1" kern="0" dirty="0"/>
              <a:t>Step 4 – Plan the activities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400" kern="0" dirty="0"/>
              <a:t>Use a range of activities to support all learning preferences</a:t>
            </a:r>
          </a:p>
          <a:p>
            <a:pPr lvl="1"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kern="0" dirty="0"/>
              <a:t>Visual</a:t>
            </a:r>
          </a:p>
          <a:p>
            <a:pPr lvl="1"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kern="0" dirty="0"/>
              <a:t>Auditory</a:t>
            </a:r>
          </a:p>
          <a:p>
            <a:pPr lvl="1"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kern="0" dirty="0"/>
              <a:t>Kinaesthetic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400" kern="0" dirty="0"/>
              <a:t>Have a good range, but don’t make it crazy</a:t>
            </a:r>
          </a:p>
        </p:txBody>
      </p:sp>
      <p:pic>
        <p:nvPicPr>
          <p:cNvPr id="7" name="Picture 6" descr="Indicates corresponding written activity in workbook" title="Pen ic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94" y="5437839"/>
            <a:ext cx="761455" cy="761455"/>
          </a:xfrm>
          <a:prstGeom prst="rect">
            <a:avLst/>
          </a:prstGeom>
        </p:spPr>
      </p:pic>
      <p:pic>
        <p:nvPicPr>
          <p:cNvPr id="8" name="Picture 7" descr="Indicates corresponding discussion activity in workbook" title="Discussion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959" y="5437840"/>
            <a:ext cx="761455" cy="7614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75105" y="5692028"/>
            <a:ext cx="1216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altLang="en-US" dirty="0" smtClean="0">
                <a:solidFill>
                  <a:srgbClr val="1CADE4">
                    <a:lumMod val="75000"/>
                  </a:srgbClr>
                </a:solidFill>
              </a:rPr>
              <a:t>Page 22</a:t>
            </a:r>
          </a:p>
          <a:p>
            <a:endParaRPr lang="en-AU" altLang="en-US" dirty="0">
              <a:solidFill>
                <a:srgbClr val="1CADE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7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Outcomes from today’s workshop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AU" altLang="en-US" dirty="0"/>
              <a:t>You will learn how to: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Evaluate your training session(s)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Support longer-term outcomes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Use techniques for engaging learners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Identify and work with tricky group dynamics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Report on your training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Design a short training </a:t>
            </a:r>
            <a:r>
              <a:rPr lang="en-AU" dirty="0" smtClean="0"/>
              <a:t>session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968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Design a short training </a:t>
            </a:r>
            <a:r>
              <a:rPr lang="en-AU" altLang="en-US" dirty="0" smtClean="0"/>
              <a:t>session 5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buFontTx/>
              <a:buNone/>
              <a:defRPr/>
            </a:pPr>
            <a:r>
              <a:rPr lang="en-AU" altLang="en-US" sz="2400" b="1" kern="0" dirty="0"/>
              <a:t>Step 5 – Add times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400" kern="0" dirty="0"/>
              <a:t>Allow enough time</a:t>
            </a:r>
          </a:p>
        </p:txBody>
      </p:sp>
      <p:pic>
        <p:nvPicPr>
          <p:cNvPr id="7" name="Picture 6" descr="Indicates corresponding written activity in workbook" title="Pen ic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94" y="5437839"/>
            <a:ext cx="761455" cy="761455"/>
          </a:xfrm>
          <a:prstGeom prst="rect">
            <a:avLst/>
          </a:prstGeom>
        </p:spPr>
      </p:pic>
      <p:pic>
        <p:nvPicPr>
          <p:cNvPr id="8" name="Picture 7" descr="Indicates corresponding discussion activity in workbook" title="Discussion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959" y="5437840"/>
            <a:ext cx="761455" cy="7614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75105" y="5692028"/>
            <a:ext cx="1216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altLang="en-US" dirty="0" smtClean="0">
                <a:solidFill>
                  <a:srgbClr val="1CADE4">
                    <a:lumMod val="75000"/>
                  </a:srgbClr>
                </a:solidFill>
              </a:rPr>
              <a:t>Page 23</a:t>
            </a:r>
          </a:p>
          <a:p>
            <a:endParaRPr lang="en-AU" altLang="en-US" dirty="0">
              <a:solidFill>
                <a:srgbClr val="1CADE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90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Design a short training </a:t>
            </a:r>
            <a:r>
              <a:rPr lang="en-AU" altLang="en-US" dirty="0" smtClean="0"/>
              <a:t>session 6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buFontTx/>
              <a:buNone/>
              <a:defRPr/>
            </a:pPr>
            <a:r>
              <a:rPr lang="en-AU" altLang="en-US" sz="2400" b="1" kern="0" dirty="0"/>
              <a:t>Step 6 – Review and edit activities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400" kern="0" dirty="0"/>
              <a:t>You might need to edit your plan if you find you’re trying to do too much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400" kern="0" dirty="0"/>
              <a:t>Don’t be tempted to cut short times if you need it allow learning to happen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400" kern="0" dirty="0"/>
              <a:t>Engage all learning preferences</a:t>
            </a:r>
          </a:p>
        </p:txBody>
      </p:sp>
      <p:pic>
        <p:nvPicPr>
          <p:cNvPr id="7" name="Picture 6" descr="Indicates corresponding written activity in workbook" title="Pen ic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94" y="5437839"/>
            <a:ext cx="761455" cy="761455"/>
          </a:xfrm>
          <a:prstGeom prst="rect">
            <a:avLst/>
          </a:prstGeom>
        </p:spPr>
      </p:pic>
      <p:pic>
        <p:nvPicPr>
          <p:cNvPr id="8" name="Picture 7" descr="Indicates corresponding discussion activity in workbook" title="Discussion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959" y="5437840"/>
            <a:ext cx="761455" cy="7614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75105" y="5692028"/>
            <a:ext cx="1216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altLang="en-US" dirty="0" smtClean="0">
                <a:solidFill>
                  <a:srgbClr val="1CADE4">
                    <a:lumMod val="75000"/>
                  </a:srgbClr>
                </a:solidFill>
              </a:rPr>
              <a:t>Page 23</a:t>
            </a:r>
          </a:p>
          <a:p>
            <a:endParaRPr lang="en-AU" altLang="en-US" dirty="0">
              <a:solidFill>
                <a:srgbClr val="1CADE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3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Design a short training </a:t>
            </a:r>
            <a:r>
              <a:rPr lang="en-AU" altLang="en-US" dirty="0" smtClean="0"/>
              <a:t>session 7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buFontTx/>
              <a:buNone/>
              <a:defRPr/>
            </a:pPr>
            <a:r>
              <a:rPr lang="en-AU" altLang="en-US" sz="2400" b="1" kern="0" dirty="0"/>
              <a:t>Step 7 – Develop teaching and learning materials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400" kern="0" dirty="0"/>
              <a:t>Remember and incorporate the principles of adult learning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400" kern="0" dirty="0"/>
              <a:t>Appeal to all learning preferences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altLang="en-US" sz="2400" kern="0" dirty="0"/>
              <a:t>Use Plain English</a:t>
            </a:r>
          </a:p>
        </p:txBody>
      </p:sp>
      <p:pic>
        <p:nvPicPr>
          <p:cNvPr id="7" name="Picture 6" descr="Indicates corresponding written activity in workbook" title="Pen ic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894" y="5437839"/>
            <a:ext cx="761455" cy="761455"/>
          </a:xfrm>
          <a:prstGeom prst="rect">
            <a:avLst/>
          </a:prstGeom>
        </p:spPr>
      </p:pic>
      <p:pic>
        <p:nvPicPr>
          <p:cNvPr id="8" name="Picture 7" descr="Indicates corresponding discussion activity in workbook" title="Discussion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959" y="5437840"/>
            <a:ext cx="761455" cy="76145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75105" y="5692028"/>
            <a:ext cx="12163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AU" altLang="en-US" dirty="0" smtClean="0">
                <a:solidFill>
                  <a:srgbClr val="1CADE4">
                    <a:lumMod val="75000"/>
                  </a:srgbClr>
                </a:solidFill>
              </a:rPr>
              <a:t>Page 24</a:t>
            </a:r>
          </a:p>
          <a:p>
            <a:endParaRPr lang="en-AU" altLang="en-US" dirty="0">
              <a:solidFill>
                <a:srgbClr val="1CADE4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06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Outcomes from today’s workshop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AU" altLang="en-US" dirty="0"/>
              <a:t>You will learn how to: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AU" dirty="0"/>
              <a:t>Evaluate your training session(s)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AU" dirty="0"/>
              <a:t>Support longer-term outcomes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AU" dirty="0"/>
              <a:t>Use techniques for engaging learners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AU" dirty="0"/>
              <a:t>Identify and work with tricky group dynamics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AU" dirty="0"/>
              <a:t>Report on your training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AU" dirty="0"/>
              <a:t>Design a short training session</a:t>
            </a:r>
          </a:p>
        </p:txBody>
      </p:sp>
    </p:spTree>
    <p:extLst>
      <p:ext uri="{BB962C8B-B14F-4D97-AF65-F5344CB8AC3E}">
        <p14:creationId xmlns:p14="http://schemas.microsoft.com/office/powerpoint/2010/main" val="340935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altLang="en-US" dirty="0"/>
              <a:t>Contact details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FontTx/>
              <a:buNone/>
            </a:pPr>
            <a:r>
              <a:rPr lang="en-AU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Michele Foley</a:t>
            </a:r>
          </a:p>
          <a:p>
            <a:pPr marL="0" indent="0" algn="ctr">
              <a:buNone/>
            </a:pPr>
            <a:r>
              <a:rPr lang="en-AU" altLang="en-US" sz="3200" dirty="0"/>
              <a:t>Michele.foley@nds.org.au</a:t>
            </a:r>
          </a:p>
          <a:p>
            <a:pPr marL="0" indent="0" algn="ctr">
              <a:buFontTx/>
              <a:buNone/>
            </a:pPr>
            <a:r>
              <a:rPr lang="en-AU" altLang="en-US" sz="3200" dirty="0"/>
              <a:t>03 6212 </a:t>
            </a:r>
            <a:r>
              <a:rPr lang="en-AU" altLang="en-US" sz="3200" dirty="0" smtClean="0"/>
              <a:t>7303</a:t>
            </a:r>
          </a:p>
          <a:p>
            <a:pPr marL="0" indent="0" algn="ctr">
              <a:buNone/>
            </a:pPr>
            <a:r>
              <a:rPr lang="en-AU" altLang="en-US" sz="40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Cath Ralston</a:t>
            </a:r>
          </a:p>
          <a:p>
            <a:pPr marL="0" indent="0" algn="ctr">
              <a:buNone/>
            </a:pPr>
            <a:r>
              <a:rPr lang="en-AU" altLang="en-US" sz="3200" dirty="0"/>
              <a:t>Cath.Ralston@nds.org.au</a:t>
            </a:r>
          </a:p>
          <a:p>
            <a:pPr marL="0" indent="0" algn="ctr">
              <a:buNone/>
            </a:pPr>
            <a:r>
              <a:rPr lang="en-AU" altLang="en-US" sz="3200" dirty="0"/>
              <a:t>03 6212 7305</a:t>
            </a:r>
          </a:p>
          <a:p>
            <a:pPr marL="0" indent="0" algn="ctr">
              <a:buFontTx/>
              <a:buNone/>
            </a:pPr>
            <a:endParaRPr lang="en-AU" altLang="en-US" sz="3200" dirty="0" smtClean="0"/>
          </a:p>
        </p:txBody>
      </p:sp>
      <p:pic>
        <p:nvPicPr>
          <p:cNvPr id="9" name="Picture 8" descr="26TEN logo reading 'Get the tools for life'" title="26TEN Get the tools for lif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812" y="5449016"/>
            <a:ext cx="2809187" cy="140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Outcomes from today’s workshop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AU" altLang="en-US" dirty="0"/>
              <a:t>You will learn how to: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sz="3000" dirty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Evaluate your training session(s)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Support longer-term outcomes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Use techniques for engaging learners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Identify and work with tricky group dynamics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Report on your training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Design a short training </a:t>
            </a:r>
            <a:r>
              <a:rPr lang="en-AU" dirty="0" smtClean="0"/>
              <a:t>session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488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4914" y="932792"/>
            <a:ext cx="7886700" cy="1325563"/>
          </a:xfrm>
        </p:spPr>
        <p:txBody>
          <a:bodyPr/>
          <a:lstStyle/>
          <a:p>
            <a:r>
              <a:rPr lang="en-AU" dirty="0" smtClean="0"/>
              <a:t>Evaluate your workshop delivery</a:t>
            </a:r>
            <a:endParaRPr lang="en-AU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8650" y="1919128"/>
            <a:ext cx="7886700" cy="4351338"/>
          </a:xfrm>
        </p:spPr>
        <p:txBody>
          <a:bodyPr>
            <a:normAutofit/>
          </a:bodyPr>
          <a:lstStyle/>
          <a:p>
            <a:r>
              <a:rPr lang="en-AU" altLang="en-US" dirty="0" smtClean="0"/>
              <a:t>What issue did you plan to address?</a:t>
            </a:r>
          </a:p>
          <a:p>
            <a:r>
              <a:rPr lang="en-AU" altLang="en-US" dirty="0" smtClean="0"/>
              <a:t>What were your objectives?</a:t>
            </a:r>
            <a:endParaRPr lang="en-AU" altLang="en-US" dirty="0"/>
          </a:p>
        </p:txBody>
      </p:sp>
      <p:pic>
        <p:nvPicPr>
          <p:cNvPr id="12" name="Picture 11" descr="Indicates corresponding reading activity in Workbook" title="Eyeglasses ico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423" y="5071798"/>
            <a:ext cx="761455" cy="7614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982271" y="5267859"/>
            <a:ext cx="801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3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7" descr="Indicates corresponding written activity in Workbook" title="Pen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74" y="5832565"/>
            <a:ext cx="761455" cy="7614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982271" y="6028626"/>
            <a:ext cx="801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3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59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26615"/>
            <a:ext cx="7886700" cy="1325563"/>
          </a:xfrm>
        </p:spPr>
        <p:txBody>
          <a:bodyPr/>
          <a:lstStyle/>
          <a:p>
            <a:r>
              <a:rPr lang="en-AU" dirty="0" smtClean="0"/>
              <a:t>1. Reflection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318" y="2225559"/>
            <a:ext cx="6912973" cy="4368461"/>
          </a:xfrm>
        </p:spPr>
        <p:txBody>
          <a:bodyPr>
            <a:normAutofit/>
          </a:bodyPr>
          <a:lstStyle/>
          <a:p>
            <a:pPr lvl="1" indent="-457200"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buSzPct val="100000"/>
              <a:buFont typeface="+mj-lt"/>
              <a:buAutoNum type="arabicPeriod"/>
              <a:defRPr/>
            </a:pPr>
            <a:r>
              <a:rPr lang="en-AU" altLang="en-US" dirty="0"/>
              <a:t>What went well?</a:t>
            </a:r>
          </a:p>
          <a:p>
            <a:pPr lvl="1" indent="-457200"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buSzPct val="100000"/>
              <a:buFont typeface="+mj-lt"/>
              <a:buAutoNum type="arabicPeriod"/>
              <a:defRPr/>
            </a:pPr>
            <a:r>
              <a:rPr lang="en-AU" altLang="en-US" dirty="0"/>
              <a:t>What didn’t go well?</a:t>
            </a:r>
          </a:p>
          <a:p>
            <a:pPr lvl="1" indent="-457200"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buSzPct val="100000"/>
              <a:buFont typeface="+mj-lt"/>
              <a:buAutoNum type="arabicPeriod"/>
              <a:defRPr/>
            </a:pPr>
            <a:r>
              <a:rPr lang="en-AU" altLang="en-US" dirty="0"/>
              <a:t>What could be different next time?</a:t>
            </a:r>
          </a:p>
          <a:p>
            <a:pPr marL="0" indent="0">
              <a:buClr>
                <a:srgbClr val="00B0F0"/>
              </a:buClr>
              <a:buFontTx/>
              <a:buNone/>
              <a:defRPr/>
            </a:pPr>
            <a:endParaRPr lang="en-AU" altLang="en-US" sz="2200" dirty="0"/>
          </a:p>
        </p:txBody>
      </p:sp>
      <p:pic>
        <p:nvPicPr>
          <p:cNvPr id="8" name="Picture 2" descr="Represents self-reflection" title="Person looking in mirr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684" y="1226615"/>
            <a:ext cx="1573212" cy="359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Indicates corresponding written activity in Workbook" title="Pen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74" y="5832565"/>
            <a:ext cx="761455" cy="76145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982271" y="6028626"/>
            <a:ext cx="801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3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5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7119"/>
            <a:ext cx="7886700" cy="1325563"/>
          </a:xfrm>
        </p:spPr>
        <p:txBody>
          <a:bodyPr/>
          <a:lstStyle/>
          <a:p>
            <a:r>
              <a:rPr lang="en-AU" altLang="en-US" dirty="0" smtClean="0"/>
              <a:t>Analysis with a critical friend</a:t>
            </a:r>
            <a:endParaRPr lang="en-AU" dirty="0"/>
          </a:p>
        </p:txBody>
      </p:sp>
      <p:pic>
        <p:nvPicPr>
          <p:cNvPr id="9" name="Picture 1" descr="Critics - Dark Cloud&#10; - Find your flaws&#10; - Want to win&#10; - Hold you back&#10; - Will change your mood&#10; - Will make you swear&#10;Critical Friends - Silver Lining&#10; - See your strengthens&#10; - Want to help&#10; - Move you forward&#10; - Can change your mind&#10; - Can make you smile&#10;By: @plugusin" title="Critics vs Critical friend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2242682"/>
            <a:ext cx="5020691" cy="341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524831" y="5750813"/>
            <a:ext cx="5761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r>
              <a:rPr lang="en-AU" altLang="en-US" sz="1200" dirty="0" smtClean="0"/>
              <a:t>Image taken </a:t>
            </a:r>
            <a:r>
              <a:rPr lang="en-AU" altLang="en-US" sz="1200" dirty="0"/>
              <a:t>from </a:t>
            </a:r>
            <a:r>
              <a:rPr lang="en-AU" altLang="en-US" sz="1200" dirty="0" smtClean="0"/>
              <a:t>this URL </a:t>
            </a:r>
            <a:r>
              <a:rPr lang="en-AU" altLang="en-US" sz="1200" dirty="0" smtClean="0">
                <a:hlinkClick r:id="rId3"/>
              </a:rPr>
              <a:t>https</a:t>
            </a:r>
            <a:r>
              <a:rPr lang="en-AU" altLang="en-US" sz="1200" dirty="0">
                <a:hlinkClick r:id="rId3"/>
              </a:rPr>
              <a:t>://sonyaterborg.com/2014/04/04/the-value-of-a-critical-friend</a:t>
            </a:r>
            <a:r>
              <a:rPr lang="en-AU" altLang="en-US" sz="1200" dirty="0" smtClean="0">
                <a:hlinkClick r:id="rId3"/>
              </a:rPr>
              <a:t>/</a:t>
            </a:r>
            <a:r>
              <a:rPr lang="en-AU" altLang="en-US" sz="1200" dirty="0" smtClean="0"/>
              <a:t> </a:t>
            </a:r>
            <a:endParaRPr lang="en-AU" altLang="en-US" sz="1200" dirty="0"/>
          </a:p>
        </p:txBody>
      </p:sp>
      <p:pic>
        <p:nvPicPr>
          <p:cNvPr id="12" name="Picture 11" descr="Indicates corresponding reading activity in Workbook" title="Eyeglasses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423" y="5071798"/>
            <a:ext cx="761455" cy="7614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82271" y="6028626"/>
            <a:ext cx="801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4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13" descr="Indicates corresponding discussion activity in Workbook" title="Discussion ico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423" y="5889719"/>
            <a:ext cx="761455" cy="7614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982271" y="5267859"/>
            <a:ext cx="801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4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4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17119"/>
            <a:ext cx="7886700" cy="1325563"/>
          </a:xfrm>
        </p:spPr>
        <p:txBody>
          <a:bodyPr/>
          <a:lstStyle/>
          <a:p>
            <a:r>
              <a:rPr lang="en-AU" altLang="en-US" dirty="0" smtClean="0"/>
              <a:t>Analysis activity</a:t>
            </a:r>
            <a:endParaRPr lang="en-AU" dirty="0"/>
          </a:p>
        </p:txBody>
      </p:sp>
      <p:pic>
        <p:nvPicPr>
          <p:cNvPr id="15" name="Picture 6" descr="Three comic characters having a lively discussion&#10;" title="3 creatures talk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52" y="2690113"/>
            <a:ext cx="5394325" cy="306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Indicates corresponding reading activity in Workbook" title="Eyeglasses ico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423" y="4077499"/>
            <a:ext cx="761455" cy="76145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982271" y="4273560"/>
            <a:ext cx="801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4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15" descr="Indicates corresponding practical in Workbook" title="Tools ico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080" y="4983609"/>
            <a:ext cx="761455" cy="76145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982271" y="5179670"/>
            <a:ext cx="988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4-5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13" descr="Indicates corresponding discussion activity in Workbook" title="Discussion ico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423" y="5889719"/>
            <a:ext cx="761455" cy="76145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982271" y="6028626"/>
            <a:ext cx="801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</a:rPr>
              <a:t>Page 5</a:t>
            </a:r>
            <a:endParaRPr lang="en-AU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77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en-US" dirty="0"/>
              <a:t>Outcomes from today’s workshop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50000"/>
              </a:lnSpc>
              <a:buFontTx/>
              <a:buNone/>
              <a:defRPr/>
            </a:pPr>
            <a:r>
              <a:rPr lang="en-AU" altLang="en-US" dirty="0"/>
              <a:t>You will learn how to: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50"/>
              </a:buClr>
              <a:buFont typeface="Wingdings" panose="05000000000000000000" pitchFamily="2" charset="2"/>
              <a:buChar char="ü"/>
              <a:defRPr/>
            </a:pPr>
            <a:r>
              <a:rPr lang="en-AU" dirty="0"/>
              <a:t>Evaluate your training session(s)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sz="3000" dirty="0" smtClean="0">
                <a:ln>
                  <a:solidFill>
                    <a:schemeClr val="accent3">
                      <a:lumMod val="50000"/>
                    </a:schemeClr>
                  </a:solidFill>
                </a:ln>
              </a:rPr>
              <a:t>Support longer-term outcomes</a:t>
            </a:r>
            <a:endParaRPr lang="en-AU" sz="3000" dirty="0">
              <a:ln>
                <a:solidFill>
                  <a:schemeClr val="accent3">
                    <a:lumMod val="50000"/>
                  </a:schemeClr>
                </a:solidFill>
              </a:ln>
            </a:endParaRP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Use techniques for engaging learners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Identify and work with tricky group dynamics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Report on your training</a:t>
            </a:r>
          </a:p>
          <a:p>
            <a:pPr>
              <a:lnSpc>
                <a:spcPct val="112000"/>
              </a:lnSpc>
              <a:spcAft>
                <a:spcPts val="600"/>
              </a:spcAft>
              <a:buClr>
                <a:srgbClr val="00B0F0"/>
              </a:buClr>
              <a:defRPr/>
            </a:pPr>
            <a:r>
              <a:rPr lang="en-AU" dirty="0"/>
              <a:t>Design a short training </a:t>
            </a:r>
            <a:r>
              <a:rPr lang="en-AU" dirty="0" smtClean="0"/>
              <a:t>session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1147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1224</TotalTime>
  <Words>1416</Words>
  <Application>Microsoft Office PowerPoint</Application>
  <PresentationFormat>On-screen Show (4:3)</PresentationFormat>
  <Paragraphs>253</Paragraphs>
  <Slides>34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Office Theme</vt:lpstr>
      <vt:lpstr>PowerPoint Presentation</vt:lpstr>
      <vt:lpstr>Recap from workshop 1</vt:lpstr>
      <vt:lpstr>Outcomes from today’s workshop </vt:lpstr>
      <vt:lpstr>Outcomes from today’s workshop </vt:lpstr>
      <vt:lpstr>Evaluate your workshop delivery</vt:lpstr>
      <vt:lpstr>1. Reflection</vt:lpstr>
      <vt:lpstr>Analysis with a critical friend</vt:lpstr>
      <vt:lpstr>Analysis activity</vt:lpstr>
      <vt:lpstr>Outcomes from today’s workshop </vt:lpstr>
      <vt:lpstr>Support longer-term outcomes</vt:lpstr>
      <vt:lpstr>Outcomes from today’s workshop </vt:lpstr>
      <vt:lpstr>How can you tell if a learner is engaged?</vt:lpstr>
      <vt:lpstr>How can you tell if a learner is not engaged?</vt:lpstr>
      <vt:lpstr>What are some barriers to engagement?</vt:lpstr>
      <vt:lpstr>Remember the principles of adult learning?</vt:lpstr>
      <vt:lpstr>Techniques for engagement 1</vt:lpstr>
      <vt:lpstr>Techniques for engagement 2</vt:lpstr>
      <vt:lpstr>Techniques for engagement 3</vt:lpstr>
      <vt:lpstr>Techniques for engagement 4</vt:lpstr>
      <vt:lpstr>Techniques for engagement 5</vt:lpstr>
      <vt:lpstr>Outcomes from today’s workshop </vt:lpstr>
      <vt:lpstr>Identify and work with tricky group dynamics</vt:lpstr>
      <vt:lpstr>Outcomes from today’s workshop </vt:lpstr>
      <vt:lpstr>Reporting</vt:lpstr>
      <vt:lpstr>Outcomes from today’s workshop </vt:lpstr>
      <vt:lpstr>Design a short training session 1</vt:lpstr>
      <vt:lpstr>Design a short training session 2</vt:lpstr>
      <vt:lpstr>Design a short training session 3</vt:lpstr>
      <vt:lpstr>Design a short training session 4</vt:lpstr>
      <vt:lpstr>Design a short training session 5</vt:lpstr>
      <vt:lpstr>Design a short training session 6</vt:lpstr>
      <vt:lpstr>Design a short training session 7</vt:lpstr>
      <vt:lpstr>Outcomes from today’s workshop </vt:lpstr>
      <vt:lpstr>Contact details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Kemmis</dc:creator>
  <cp:lastModifiedBy>Indre McGlinn</cp:lastModifiedBy>
  <cp:revision>38</cp:revision>
  <dcterms:created xsi:type="dcterms:W3CDTF">2018-03-23T01:16:37Z</dcterms:created>
  <dcterms:modified xsi:type="dcterms:W3CDTF">2018-06-19T02:35:13Z</dcterms:modified>
</cp:coreProperties>
</file>